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730" r:id="rId2"/>
  </p:sldMasterIdLst>
  <p:notesMasterIdLst>
    <p:notesMasterId r:id="rId35"/>
  </p:notesMasterIdLst>
  <p:handoutMasterIdLst>
    <p:handoutMasterId r:id="rId36"/>
  </p:handoutMasterIdLst>
  <p:sldIdLst>
    <p:sldId id="418" r:id="rId3"/>
    <p:sldId id="457" r:id="rId4"/>
    <p:sldId id="458" r:id="rId5"/>
    <p:sldId id="459" r:id="rId6"/>
    <p:sldId id="494" r:id="rId7"/>
    <p:sldId id="495" r:id="rId8"/>
    <p:sldId id="462" r:id="rId9"/>
    <p:sldId id="463" r:id="rId10"/>
    <p:sldId id="493" r:id="rId11"/>
    <p:sldId id="465" r:id="rId12"/>
    <p:sldId id="466" r:id="rId13"/>
    <p:sldId id="467" r:id="rId14"/>
    <p:sldId id="468" r:id="rId15"/>
    <p:sldId id="469" r:id="rId16"/>
    <p:sldId id="499" r:id="rId17"/>
    <p:sldId id="497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90" r:id="rId28"/>
    <p:sldId id="489" r:id="rId29"/>
    <p:sldId id="488" r:id="rId30"/>
    <p:sldId id="487" r:id="rId31"/>
    <p:sldId id="485" r:id="rId32"/>
    <p:sldId id="486" r:id="rId33"/>
    <p:sldId id="42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FFFFFF"/>
    <a:srgbClr val="000000"/>
    <a:srgbClr val="8B0000"/>
    <a:srgbClr val="FC3485"/>
    <a:srgbClr val="05366B"/>
    <a:srgbClr val="A04DA3"/>
    <a:srgbClr val="CCECFF"/>
    <a:srgbClr val="4C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8391" autoAdjust="0"/>
    <p:restoredTop sz="50263" autoAdjust="0"/>
  </p:normalViewPr>
  <p:slideViewPr>
    <p:cSldViewPr>
      <p:cViewPr varScale="1">
        <p:scale>
          <a:sx n="52" d="100"/>
          <a:sy n="52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608"/>
    </p:cViewPr>
  </p:sorterViewPr>
  <p:notesViewPr>
    <p:cSldViewPr>
      <p:cViewPr varScale="1">
        <p:scale>
          <a:sx n="83" d="100"/>
          <a:sy n="83" d="100"/>
        </p:scale>
        <p:origin x="3810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589127686472814E-2"/>
          <c:y val="0.12181303116147309"/>
          <c:w val="0.8533501896333755"/>
          <c:h val="0.7592067988668554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44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0CE-41B5-8988-D4E417D8066A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4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0CE-41B5-8988-D4E417D8066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4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20CE-41B5-8988-D4E417D8066A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4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20CE-41B5-8988-D4E417D8066A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4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20CE-41B5-8988-D4E417D8066A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4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20CE-41B5-8988-D4E417D8066A}"/>
              </c:ext>
            </c:extLst>
          </c:dPt>
          <c:cat>
            <c:strRef>
              <c:f>Sheet1!$A$2:$A$7</c:f>
              <c:strCache>
                <c:ptCount val="6"/>
                <c:pt idx="0">
                  <c:v>Academic</c:v>
                </c:pt>
                <c:pt idx="1">
                  <c:v>Hospital/Clinic</c:v>
                </c:pt>
                <c:pt idx="2">
                  <c:v>Commercial</c:v>
                </c:pt>
                <c:pt idx="3">
                  <c:v>Research</c:v>
                </c:pt>
                <c:pt idx="4">
                  <c:v>Government</c:v>
                </c:pt>
                <c:pt idx="5">
                  <c:v>Other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362</c:v>
                </c:pt>
                <c:pt idx="1">
                  <c:v>258</c:v>
                </c:pt>
                <c:pt idx="2">
                  <c:v>81</c:v>
                </c:pt>
                <c:pt idx="3">
                  <c:v>114</c:v>
                </c:pt>
                <c:pt idx="4">
                  <c:v>80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CE-41B5-8988-D4E417D80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PowerPoint]Sheet1'!$E$2</c:f>
              <c:strCache>
                <c:ptCount val="1"/>
                <c:pt idx="0">
                  <c:v>Number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PowerPoint]Sheet1'!$D$3:$D$45</c:f>
              <c:numCache>
                <c:formatCode>General</c:formatCode>
                <c:ptCount val="43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2019</c:v>
                </c:pt>
              </c:numCache>
            </c:numRef>
          </c:cat>
          <c:val>
            <c:numRef>
              <c:f>'[Chart in Microsoft PowerPoint]Sheet1'!$E$3:$E$45</c:f>
              <c:numCache>
                <c:formatCode>General</c:formatCode>
                <c:ptCount val="43"/>
                <c:pt idx="0">
                  <c:v>57</c:v>
                </c:pt>
                <c:pt idx="1">
                  <c:v>80</c:v>
                </c:pt>
                <c:pt idx="2">
                  <c:v>104</c:v>
                </c:pt>
                <c:pt idx="3">
                  <c:v>127</c:v>
                </c:pt>
                <c:pt idx="4">
                  <c:v>144</c:v>
                </c:pt>
                <c:pt idx="5">
                  <c:v>165</c:v>
                </c:pt>
                <c:pt idx="6">
                  <c:v>170</c:v>
                </c:pt>
                <c:pt idx="7">
                  <c:v>177</c:v>
                </c:pt>
                <c:pt idx="8">
                  <c:v>183</c:v>
                </c:pt>
                <c:pt idx="9">
                  <c:v>190</c:v>
                </c:pt>
                <c:pt idx="10">
                  <c:v>204</c:v>
                </c:pt>
                <c:pt idx="11">
                  <c:v>206</c:v>
                </c:pt>
                <c:pt idx="12">
                  <c:v>211</c:v>
                </c:pt>
                <c:pt idx="13">
                  <c:v>223</c:v>
                </c:pt>
                <c:pt idx="14">
                  <c:v>226</c:v>
                </c:pt>
                <c:pt idx="15">
                  <c:v>230</c:v>
                </c:pt>
                <c:pt idx="16">
                  <c:v>235</c:v>
                </c:pt>
                <c:pt idx="17">
                  <c:v>241</c:v>
                </c:pt>
                <c:pt idx="18">
                  <c:v>247</c:v>
                </c:pt>
                <c:pt idx="19">
                  <c:v>251</c:v>
                </c:pt>
                <c:pt idx="20">
                  <c:v>254</c:v>
                </c:pt>
                <c:pt idx="21">
                  <c:v>261</c:v>
                </c:pt>
                <c:pt idx="22">
                  <c:v>267</c:v>
                </c:pt>
                <c:pt idx="23">
                  <c:v>276</c:v>
                </c:pt>
                <c:pt idx="24">
                  <c:v>297</c:v>
                </c:pt>
                <c:pt idx="25">
                  <c:v>320</c:v>
                </c:pt>
                <c:pt idx="26">
                  <c:v>360</c:v>
                </c:pt>
                <c:pt idx="27">
                  <c:v>417</c:v>
                </c:pt>
                <c:pt idx="28">
                  <c:v>508</c:v>
                </c:pt>
                <c:pt idx="29">
                  <c:v>611</c:v>
                </c:pt>
                <c:pt idx="30">
                  <c:v>666</c:v>
                </c:pt>
                <c:pt idx="31">
                  <c:v>716</c:v>
                </c:pt>
                <c:pt idx="32">
                  <c:v>765</c:v>
                </c:pt>
                <c:pt idx="33">
                  <c:v>840</c:v>
                </c:pt>
                <c:pt idx="34">
                  <c:v>820</c:v>
                </c:pt>
                <c:pt idx="35">
                  <c:v>798</c:v>
                </c:pt>
                <c:pt idx="36">
                  <c:v>860</c:v>
                </c:pt>
                <c:pt idx="37">
                  <c:v>890</c:v>
                </c:pt>
                <c:pt idx="38">
                  <c:v>880</c:v>
                </c:pt>
                <c:pt idx="39">
                  <c:v>887</c:v>
                </c:pt>
                <c:pt idx="40">
                  <c:v>902</c:v>
                </c:pt>
                <c:pt idx="41">
                  <c:v>998</c:v>
                </c:pt>
                <c:pt idx="42">
                  <c:v>1268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2D-4AAF-8069-2B7D7BCB7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409664"/>
        <c:axId val="417407312"/>
      </c:lineChart>
      <c:catAx>
        <c:axId val="41740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407312"/>
        <c:crosses val="autoZero"/>
        <c:auto val="1"/>
        <c:lblAlgn val="ctr"/>
        <c:lblOffset val="100"/>
        <c:noMultiLvlLbl val="0"/>
      </c:catAx>
      <c:valAx>
        <c:axId val="41740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40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CE3E60-929C-43A0-A918-507AB27F1D83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78DE5B-EDD2-4B5D-88F5-8E4B9E37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A4DC57-F8B3-4CFB-A4CE-CFA8335C795F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F9BE89-7306-4AB1-9C4C-3CC281166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BE89-7306-4AB1-9C4C-3CC2811667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B57D6E-D7CA-4FA8-A658-0DF2492838D7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630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02A309-058F-4C03-953A-DCC3143DF9DC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6076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7ABDE-BB6E-4431-8CA1-D3A2BD2691F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3888" y="4343400"/>
            <a:ext cx="5607050" cy="4183063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5111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86C6E-1695-48F4-A08A-62E55918C726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4504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6CCA96-F8DF-41D9-BDD4-093A4BB07131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7947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BE89-7306-4AB1-9C4C-3CC2811667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87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53C2-D6A3-4187-935A-647AE90BE997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52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5EC85-B456-493D-BEDB-3D7D41987909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468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94C9DA-BC39-4DE4-A16E-D1B463958B30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095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D2A7EE-D7A7-4728-9AF8-AE71E69D636E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406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149D57-DF99-4BF4-9807-B4192609DB4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4897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A5EB9F-CC52-4690-A50D-65ECA1D05831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7804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40C1A0-72E7-491D-B0CE-E0E015CE9036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3551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348D4F-3AA7-4377-A115-34B5B51FA1EF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2060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E42905-670D-4394-8CD8-2EFC71B0D36B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7363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21178D-20BB-4DE3-B091-724BBF3BCB55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927725" cy="43465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1113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9711AF-E3A2-4880-A784-B0DFB1FFF81F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7399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53C2-D6A3-4187-935A-647AE90BE997}" type="slidenum">
              <a:rPr lang="en-US" smtClean="0"/>
              <a:t>26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83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53C2-D6A3-4187-935A-647AE90BE997}" type="slidenum">
              <a:rPr lang="en-US" smtClean="0"/>
              <a:t>27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7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53C2-D6A3-4187-935A-647AE90BE997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87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53C2-D6A3-4187-935A-647AE90BE997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6004560" cy="457581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0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697112-45BB-4794-A246-8A61369EF014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04800"/>
            <a:ext cx="4649788" cy="3486150"/>
          </a:xfrm>
          <a:ln/>
        </p:spPr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961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9BBE6B-E510-4DCA-9CA4-C2CABFDDFEA3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47107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98E63B-C88A-4148-9A96-A48D75354863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228600"/>
            <a:ext cx="4649788" cy="3486150"/>
          </a:xfrm>
          <a:ln/>
        </p:spPr>
      </p:sp>
      <p:sp>
        <p:nvSpPr>
          <p:cNvPr id="6758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5575" y="3962400"/>
            <a:ext cx="6621463" cy="51816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6524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53C2-D6A3-4187-935A-647AE90BE997}" type="slidenum">
              <a:rPr lang="en-US" smtClean="0"/>
              <a:t>32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9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8A288F-2C32-4FE0-B896-27AA58FC7A7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33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53C2-D6A3-4187-935A-647AE90BE997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8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53C2-D6A3-4187-935A-647AE90BE997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6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7B945A-4031-4E97-9ADF-0C85CD19CFD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304800"/>
            <a:ext cx="4649787" cy="3486150"/>
          </a:xfrm>
          <a:ln/>
        </p:spPr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6725" y="4038600"/>
            <a:ext cx="6232525" cy="51054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897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BF9AE9-1CCF-4DD3-BB37-3010B303D017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532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53C2-D6A3-4187-935A-647AE90BE997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5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5943600" cy="1470025"/>
          </a:xfrm>
        </p:spPr>
        <p:txBody>
          <a:bodyPr/>
          <a:lstStyle>
            <a:lvl1pPr algn="l">
              <a:defRPr b="1" i="0">
                <a:solidFill>
                  <a:srgbClr val="783CB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51175"/>
            <a:ext cx="5943600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6175"/>
            <a:ext cx="4191000" cy="6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7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95300" y="1591734"/>
            <a:ext cx="5257800" cy="424542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DB34C1-EB1A-4537-BC1D-3975820F5E3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95300" y="143933"/>
            <a:ext cx="5257800" cy="1143000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rgbClr val="783CBD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333" r="66667" b="16666"/>
          <a:stretch/>
        </p:blipFill>
        <p:spPr>
          <a:xfrm>
            <a:off x="6248400" y="359229"/>
            <a:ext cx="2667000" cy="54864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324600" y="762000"/>
            <a:ext cx="2514600" cy="11430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2438400"/>
            <a:ext cx="2514600" cy="3276600"/>
          </a:xfrm>
        </p:spPr>
        <p:txBody>
          <a:bodyPr>
            <a:noAutofit/>
          </a:bodyPr>
          <a:lstStyle>
            <a:lvl1pPr marL="236538" indent="-236538">
              <a:tabLst/>
              <a:defRPr sz="1800">
                <a:solidFill>
                  <a:schemeClr val="bg1"/>
                </a:solidFill>
              </a:defRPr>
            </a:lvl1pPr>
            <a:lvl2pPr marL="515938" indent="-228600">
              <a:tabLst/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14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98C3-580C-4FB1-94CB-910CB08E52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34C1-EB1A-4537-BC1D-3975820F5E3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984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551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676400"/>
            <a:ext cx="9144000" cy="3276600"/>
          </a:xfrm>
          <a:prstGeom prst="rect">
            <a:avLst/>
          </a:prstGeom>
          <a:solidFill>
            <a:srgbClr val="005D8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8956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34C1-EB1A-4537-BC1D-3975820F5E3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0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>
            <a:lvl1pPr>
              <a:defRPr sz="3000">
                <a:solidFill>
                  <a:srgbClr val="783C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34C1-EB1A-4537-BC1D-3975820F5E3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514600"/>
            <a:ext cx="8382000" cy="38417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42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BEE77-B0B8-44EB-8CC1-438A6CB5E5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rgbClr val="783CBD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5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91734"/>
            <a:ext cx="5257800" cy="424542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6F2E2D-CF56-47A3-9559-E9E274860F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43933"/>
            <a:ext cx="5257800" cy="1143000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rgbClr val="783CBD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333" r="66667" b="16666"/>
          <a:stretch/>
        </p:blipFill>
        <p:spPr>
          <a:xfrm>
            <a:off x="6248400" y="359229"/>
            <a:ext cx="2667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EDED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DED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EE77-B0B8-44EB-8CC1-438A6CB5E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0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676400"/>
            <a:ext cx="9144000" cy="3276600"/>
          </a:xfrm>
          <a:prstGeom prst="rect">
            <a:avLst/>
          </a:prstGeom>
          <a:solidFill>
            <a:srgbClr val="005D8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2E2D-CF56-47A3-9559-E9E274860F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6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>
            <a:lvl1pPr>
              <a:defRPr sz="3000">
                <a:solidFill>
                  <a:srgbClr val="783C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2E2D-CF56-47A3-9559-E9E274860F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6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18" y="0"/>
            <a:ext cx="2155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5943600" cy="1470025"/>
          </a:xfrm>
        </p:spPr>
        <p:txBody>
          <a:bodyPr/>
          <a:lstStyle>
            <a:lvl1pPr algn="l">
              <a:defRPr b="1" i="0">
                <a:solidFill>
                  <a:srgbClr val="783CB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51175"/>
            <a:ext cx="5943600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6175"/>
            <a:ext cx="4191000" cy="6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4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fer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17"/>
            <a:ext cx="9144000" cy="686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600199"/>
          </a:xfrm>
        </p:spPr>
        <p:txBody>
          <a:bodyPr/>
          <a:lstStyle>
            <a:lvl1pPr algn="ctr">
              <a:defRPr b="1" i="0">
                <a:solidFill>
                  <a:srgbClr val="783CB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144000" cy="7620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69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DB34C1-EB1A-4537-BC1D-3975820F5E3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rgbClr val="783CBD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95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F2E2D-CF56-47A3-9559-E9E274860F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9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i="0" kern="1200">
          <a:solidFill>
            <a:srgbClr val="783CBD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98C3-580C-4FB1-94CB-910CB08E52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B34C1-EB1A-4537-BC1D-3975820F5E3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i="0" kern="1200">
          <a:solidFill>
            <a:srgbClr val="783CBD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83CBD"/>
        </a:buClr>
        <a:buFont typeface="Arial" panose="020B0604020202020204" pitchFamily="34" charset="0"/>
        <a:buChar char="•"/>
        <a:defRPr sz="32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07491"/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07491"/>
        </a:buClr>
        <a:buFont typeface="Arial" panose="020B0604020202020204" pitchFamily="34" charset="0"/>
        <a:buChar char="–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07491"/>
        </a:buClr>
        <a:buFont typeface="Arial" panose="020B0604020202020204" pitchFamily="34" charset="0"/>
        <a:buChar char="»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9144000" cy="7620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Kathryn Harris, PhD, RBP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Outreach and Education Specialist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Requirements for Institutional Biosafety Committees under the </a:t>
            </a:r>
            <a:r>
              <a:rPr lang="en-US" sz="3600" i="1" dirty="0"/>
              <a:t>NIH Guidelines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234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525"/>
            <a:ext cx="912495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7030A0"/>
                </a:solidFill>
              </a:rPr>
              <a:t>Assembling an IBC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6" y="1447800"/>
            <a:ext cx="8763000" cy="4495800"/>
          </a:xfrm>
        </p:spPr>
        <p:txBody>
          <a:bodyPr/>
          <a:lstStyle/>
          <a:p>
            <a:pPr marL="461963" lvl="1" indent="-296863" eaLnBrk="1" hangingPunct="1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The BSO’s duties include:</a:t>
            </a:r>
          </a:p>
          <a:p>
            <a:pPr marL="461963" lvl="1" indent="-296863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800" b="1" dirty="0"/>
          </a:p>
          <a:p>
            <a:pPr marL="965200" lvl="2" indent="-388938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400" b="1" dirty="0"/>
              <a:t>Periodic inspection of labs</a:t>
            </a:r>
          </a:p>
          <a:p>
            <a:pPr marL="965200" lvl="2" indent="-388938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400" b="1" dirty="0"/>
              <a:t>Reporting to the IBC and institution of any problems, violations, research-related accidents or illnesses</a:t>
            </a:r>
          </a:p>
          <a:p>
            <a:pPr marL="965200" lvl="2" indent="-388938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400" b="1" dirty="0"/>
              <a:t>Developing emergency plans for handling accidental spills and personnel contamination</a:t>
            </a:r>
          </a:p>
          <a:p>
            <a:pPr marL="965200" lvl="2" indent="-388938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400" b="1" dirty="0"/>
              <a:t>Advice on lab security</a:t>
            </a:r>
          </a:p>
          <a:p>
            <a:pPr marL="965200" lvl="2" indent="-388938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400" b="1" dirty="0"/>
              <a:t>Technical advice to PIs and the IBC on research safety procedures</a:t>
            </a:r>
          </a:p>
          <a:p>
            <a:pPr marL="50800" indent="-50800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2400" b="1" dirty="0"/>
          </a:p>
          <a:p>
            <a:pPr marL="50800" indent="-50800"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042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23363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7030A0"/>
                </a:solidFill>
              </a:rPr>
              <a:t>Assembling an IBC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cs typeface="Times New Roman" panose="02020603050405020304" pitchFamily="18" charset="0"/>
              </a:rPr>
              <a:t>Non-institutional members - Who are they?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8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Representatives of community interests with respect to health and protection of the environment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8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E.g., officials of state or local public health or environmental authorities, local government bodies, persons with medical, occupational, or environmental expertise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8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They should be individuals who “represent community attitudes”</a:t>
            </a:r>
          </a:p>
        </p:txBody>
      </p:sp>
    </p:spTree>
    <p:extLst>
      <p:ext uri="{BB962C8B-B14F-4D97-AF65-F5344CB8AC3E}">
        <p14:creationId xmlns:p14="http://schemas.microsoft.com/office/powerpoint/2010/main" val="42755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6063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7030A0"/>
                </a:solidFill>
              </a:rPr>
              <a:t>Staffing the IBC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Not prescribed in the </a:t>
            </a:r>
            <a:r>
              <a:rPr lang="en-US" altLang="en-US" sz="3200" b="1" i="1" dirty="0"/>
              <a:t>NIH Guidelines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800" b="1" dirty="0"/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800" b="1" dirty="0"/>
              <a:t>IBC Administrator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800" b="1" dirty="0"/>
              <a:t>Biological Safety Officer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800" b="1" dirty="0"/>
              <a:t>Compliance Officer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800" b="1" dirty="0"/>
              <a:t>Environmental Health and Safety Professionals 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800" b="1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42186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1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i="1" dirty="0">
                <a:solidFill>
                  <a:srgbClr val="7030A0"/>
                </a:solidFill>
              </a:rPr>
              <a:t>Ad hoc</a:t>
            </a:r>
            <a:r>
              <a:rPr lang="en-US" altLang="en-US" sz="4400" dirty="0">
                <a:solidFill>
                  <a:srgbClr val="7030A0"/>
                </a:solidFill>
              </a:rPr>
              <a:t> Consultants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696200" cy="2895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4000" b="1" dirty="0"/>
              <a:t>Use when reviewing research outside the expertise of your members.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3899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7030A0"/>
                </a:solidFill>
              </a:rPr>
              <a:t>Registering an IBC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200" b="1" dirty="0">
                <a:cs typeface="Times New Roman" panose="02020603050405020304" pitchFamily="18" charset="0"/>
              </a:rPr>
              <a:t>Register the IBC with NIH OSP and file annual membership updates</a:t>
            </a:r>
          </a:p>
          <a:p>
            <a:pPr eaLnBrk="1" hangingPunct="1">
              <a:buFontTx/>
              <a:buNone/>
            </a:pPr>
            <a:endParaRPr lang="en-US" altLang="en-US" sz="8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cs typeface="Times New Roman" panose="02020603050405020304" pitchFamily="18" charset="0"/>
              </a:rPr>
              <a:t>A roster of IBC members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>
                <a:cs typeface="Times New Roman" panose="02020603050405020304" pitchFamily="18" charset="0"/>
              </a:rPr>
              <a:t>Clearly indicate chair, contact person, and special expertise as appropriate (BSO, animal, plant, human gene transfer)</a:t>
            </a:r>
          </a:p>
          <a:p>
            <a:pPr lvl="2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8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cs typeface="Times New Roman" panose="02020603050405020304" pitchFamily="18" charset="0"/>
              </a:rPr>
              <a:t>Biographical sketches of all members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altLang="en-US" sz="2800" b="1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535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4"/>
          <p:cNvGraphicFramePr>
            <a:graphicFrameLocks noChangeAspect="1"/>
          </p:cNvGraphicFramePr>
          <p:nvPr>
            <p:extLst/>
          </p:nvPr>
        </p:nvGraphicFramePr>
        <p:xfrm>
          <a:off x="877887" y="2014369"/>
          <a:ext cx="780891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3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49132" y="191320"/>
            <a:ext cx="822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 dirty="0">
                <a:solidFill>
                  <a:srgbClr val="7030A0"/>
                </a:solidFill>
                <a:latin typeface="+mn-lt"/>
              </a:rPr>
              <a:t>IBCs Registered with the NIH OSP</a:t>
            </a:r>
            <a:br>
              <a:rPr lang="en-US" sz="4000" b="1" dirty="0">
                <a:solidFill>
                  <a:srgbClr val="7030A0"/>
                </a:solidFill>
                <a:latin typeface="+mn-lt"/>
              </a:rPr>
            </a:br>
            <a:r>
              <a:rPr lang="en-US" sz="4000" b="1" dirty="0">
                <a:solidFill>
                  <a:srgbClr val="7030A0"/>
                </a:solidFill>
                <a:latin typeface="+mn-lt"/>
              </a:rPr>
              <a:t>April 2019</a:t>
            </a:r>
            <a:endParaRPr lang="en-US" altLang="en-US" sz="4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356873" y="5562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Total = 1268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71980" y="2576408"/>
            <a:ext cx="30199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/>
              <a:t>Research Institute= 12%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2819400" y="5452646"/>
            <a:ext cx="259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/>
              <a:t>Hospital/Clinic = 38%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621332" y="2589638"/>
            <a:ext cx="2057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/>
              <a:t>Academic = 34%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456996" y="2256511"/>
            <a:ext cx="137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/>
              <a:t>Other = 1%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04118" y="3741281"/>
            <a:ext cx="134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/>
              <a:t>Commercial = 6%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970393" y="2237854"/>
            <a:ext cx="137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/>
              <a:t>Gov’t= 9%</a:t>
            </a:r>
          </a:p>
        </p:txBody>
      </p:sp>
    </p:spTree>
    <p:extLst>
      <p:ext uri="{BB962C8B-B14F-4D97-AF65-F5344CB8AC3E}">
        <p14:creationId xmlns:p14="http://schemas.microsoft.com/office/powerpoint/2010/main" val="123086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E4F-ABD2-4870-BD25-DDFDA44BBB6B}" type="slidenum">
              <a:rPr lang="en-US" b="1" smtClean="0"/>
              <a:t>16</a:t>
            </a:fld>
            <a:endParaRPr lang="en-US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IBC Registration Trends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0800000">
            <a:off x="914400" y="1524000"/>
            <a:ext cx="492443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 b="1" dirty="0"/>
              <a:t>Number of IBCs Registered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05000" y="5441264"/>
            <a:ext cx="601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 b="1" dirty="0"/>
              <a:t>Year</a:t>
            </a:r>
            <a:endParaRPr lang="en-US" altLang="en-US" sz="2000" b="1" i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456146"/>
              </p:ext>
            </p:extLst>
          </p:nvPr>
        </p:nvGraphicFramePr>
        <p:xfrm>
          <a:off x="1676400" y="1219200"/>
          <a:ext cx="6553200" cy="422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6396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7030A0"/>
                </a:solidFill>
              </a:rPr>
              <a:t>Growing Significance of IBCs</a:t>
            </a:r>
            <a:endParaRPr lang="en-US" altLang="en-US" i="1" dirty="0">
              <a:solidFill>
                <a:srgbClr val="7030A0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086600" cy="4953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>
              <a:cs typeface="Times New Roman" panose="02020603050405020304" pitchFamily="18" charset="0"/>
            </a:endParaRPr>
          </a:p>
          <a:p>
            <a:pPr lvl="1" eaLnBrk="1" hangingPunct="1">
              <a:buFontTx/>
              <a:buNone/>
            </a:pPr>
            <a:endParaRPr lang="en-US" altLang="en-US" sz="36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292100" y="1066800"/>
            <a:ext cx="88519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b="1" dirty="0">
                <a:cs typeface="Times New Roman" panose="02020603050405020304" pitchFamily="18" charset="0"/>
              </a:rPr>
              <a:t>Research involving recombinant and synthetic nucleic acid molecules has grown in volume and complexity</a:t>
            </a:r>
          </a:p>
          <a:p>
            <a:pPr lvl="1" eaLnBrk="1" hangingPunct="1"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NIH budget more than doubled from 1998 ($13.7 billion) to present ($32.3 billion for 2016) </a:t>
            </a:r>
          </a:p>
          <a:p>
            <a:pPr lvl="1" eaLnBrk="1" hangingPunct="1"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Expanding programs of research into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cs typeface="Times New Roman" panose="02020603050405020304" pitchFamily="18" charset="0"/>
              </a:rPr>
              <a:t>Biodefense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cs typeface="Times New Roman" panose="02020603050405020304" pitchFamily="18" charset="0"/>
              </a:rPr>
              <a:t>Emerging infectious disease research</a:t>
            </a:r>
          </a:p>
          <a:p>
            <a:pPr lvl="1" eaLnBrk="1" hangingPunct="1"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New technological capabilities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cs typeface="Times New Roman" panose="02020603050405020304" pitchFamily="18" charset="0"/>
              </a:rPr>
              <a:t>Genome synthesis (e.g. polio)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cs typeface="Times New Roman" panose="02020603050405020304" pitchFamily="18" charset="0"/>
              </a:rPr>
              <a:t>Reverse engineering of non-contemporaneous pathogens (e.g., 1918 influenza)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cs typeface="Times New Roman" panose="02020603050405020304" pitchFamily="18" charset="0"/>
              </a:rPr>
              <a:t>Novel approaches to human gene therapy 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61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9150350" cy="10429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7030A0"/>
                </a:solidFill>
              </a:rPr>
              <a:t>Registering an IBC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856" y="1371600"/>
            <a:ext cx="8402638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cs typeface="Times New Roman" panose="02020603050405020304" pitchFamily="18" charset="0"/>
              </a:rPr>
              <a:t>Purpose of registration and annual membership updates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8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Provides assurance of local review of biosafety risks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8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Allows NIH OSP to see that IBC expertise is consistent with the </a:t>
            </a:r>
            <a:r>
              <a:rPr lang="en-US" altLang="en-US" b="1" i="1" dirty="0">
                <a:cs typeface="Times New Roman" panose="02020603050405020304" pitchFamily="18" charset="0"/>
              </a:rPr>
              <a:t>NIH Guidelines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800" b="1" i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Indicates institutional point of contact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8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Provides census of the field: where research subject to the </a:t>
            </a:r>
            <a:r>
              <a:rPr lang="en-US" altLang="en-US" b="1" i="1" dirty="0">
                <a:cs typeface="Times New Roman" panose="02020603050405020304" pitchFamily="18" charset="0"/>
              </a:rPr>
              <a:t>NIH Guidelines </a:t>
            </a:r>
            <a:r>
              <a:rPr lang="en-US" altLang="en-US" b="1" dirty="0">
                <a:cs typeface="Times New Roman" panose="02020603050405020304" pitchFamily="18" charset="0"/>
              </a:rPr>
              <a:t>is being conducted</a:t>
            </a:r>
          </a:p>
          <a:p>
            <a:pPr eaLnBrk="1" hangingPunct="1"/>
            <a:endParaRPr lang="en-US" altLang="en-US" sz="2400" b="1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382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463"/>
            <a:ext cx="9117013" cy="9731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7030A0"/>
                </a:solidFill>
              </a:rPr>
              <a:t>Registering an IBC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610600" cy="43434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/>
              <a:t>IBC RMS - Online registration tool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1600" b="1" dirty="0"/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600" b="1" dirty="0"/>
              <a:t>Facilitates submission of IBC registrations and annual updates to NIH OSP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600" b="1" dirty="0"/>
              <a:t>Allows for easy verification of annual report due dates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600" b="1" dirty="0"/>
              <a:t>Provides “tickler” e-mails for overdue updates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600" b="1" dirty="0"/>
              <a:t>Permits identification of IBCs with current registrations</a:t>
            </a:r>
          </a:p>
        </p:txBody>
      </p:sp>
    </p:spTree>
    <p:extLst>
      <p:ext uri="{BB962C8B-B14F-4D97-AF65-F5344CB8AC3E}">
        <p14:creationId xmlns:p14="http://schemas.microsoft.com/office/powerpoint/2010/main" val="275123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7030A0"/>
                </a:solidFill>
              </a:rPr>
              <a:t>Institutional Biosafety Committees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6605588" cy="3200400"/>
          </a:xfrm>
        </p:spPr>
        <p:txBody>
          <a:bodyPr>
            <a:normAutofit lnSpcReduction="10000"/>
          </a:bodyPr>
          <a:lstStyle/>
          <a:p>
            <a:pPr marL="0" indent="0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3600" b="1" i="1" dirty="0">
                <a:cs typeface="Times New Roman" panose="02020603050405020304" pitchFamily="18" charset="0"/>
              </a:rPr>
              <a:t>The cornerstone of oversight                              for research involving                     recombinant and synthetic nucleic acid molecules at the local level</a:t>
            </a: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566988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1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90" y="9088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kern="0" dirty="0">
                <a:solidFill>
                  <a:srgbClr val="7030A0"/>
                </a:solidFill>
              </a:rPr>
              <a:t>IBC Registration Management System (RMS)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90" y="1371600"/>
            <a:ext cx="6273800" cy="442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1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38" y="2743200"/>
            <a:ext cx="2257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593"/>
            <a:ext cx="9144000" cy="99619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7030A0"/>
                </a:solidFill>
              </a:rPr>
              <a:t>IBC Responsibilities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76" y="1066800"/>
            <a:ext cx="7778750" cy="492442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cs typeface="Times New Roman" panose="02020603050405020304" pitchFamily="18" charset="0"/>
              </a:rPr>
              <a:t>In a nutshell, what must IBCs review?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Research involving recombinant or synthetic nucleic acid molecules for conformity with the </a:t>
            </a:r>
            <a:r>
              <a:rPr lang="en-US" altLang="en-US" b="1" i="1" dirty="0">
                <a:cs typeface="Times New Roman" panose="02020603050405020304" pitchFamily="18" charset="0"/>
              </a:rPr>
              <a:t>NIH Guidelines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Potential risk to environment                                           and public health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cs typeface="Times New Roman" panose="02020603050405020304" pitchFamily="18" charset="0"/>
              </a:rPr>
              <a:t>Containment levels per                                                  </a:t>
            </a:r>
            <a:r>
              <a:rPr lang="en-US" altLang="en-US" b="1" i="1" dirty="0">
                <a:cs typeface="Times New Roman" panose="02020603050405020304" pitchFamily="18" charset="0"/>
              </a:rPr>
              <a:t>NIH Guidelines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cs typeface="Times New Roman" panose="02020603050405020304" pitchFamily="18" charset="0"/>
              </a:rPr>
              <a:t>Adequacy of facilities, SOPs,                                                           PI and lab personnel training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cs typeface="Times New Roman" panose="02020603050405020304" pitchFamily="18" charset="0"/>
              </a:rPr>
              <a:t>Institutional and investigator                                           compliance; e.g., adverse event reports</a:t>
            </a:r>
            <a:endParaRPr lang="en-US" altLang="en-US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90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7030A0"/>
                </a:solidFill>
              </a:rPr>
              <a:t>IBC Responsibilities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71600"/>
            <a:ext cx="8610600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cs typeface="Times New Roman" panose="02020603050405020304" pitchFamily="18" charset="0"/>
              </a:rPr>
              <a:t>In basic and preclinical research, IBCs have authority to: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8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Lower containment levels for certain experiments in which nucleic acid from Risk Group 2-4 is cloned in non-pathogenic organisms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Set containment levels for experiments involving whole plants and animals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Review periodically institutional compliance with </a:t>
            </a:r>
            <a:r>
              <a:rPr lang="en-US" altLang="en-US" b="1" i="1" dirty="0">
                <a:cs typeface="Times New Roman" panose="02020603050405020304" pitchFamily="18" charset="0"/>
              </a:rPr>
              <a:t>NIH Guidelines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Adopt emergency plans covering spills, contamination, other accidents</a:t>
            </a:r>
          </a:p>
        </p:txBody>
      </p:sp>
    </p:spTree>
    <p:extLst>
      <p:ext uri="{BB962C8B-B14F-4D97-AF65-F5344CB8AC3E}">
        <p14:creationId xmlns:p14="http://schemas.microsoft.com/office/powerpoint/2010/main" val="84480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7030A0"/>
                </a:solidFill>
              </a:rPr>
              <a:t>IBC Responsibilities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58200" cy="47244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cs typeface="Times New Roman" panose="02020603050405020304" pitchFamily="18" charset="0"/>
              </a:rPr>
              <a:t>For human gene transfer research, IBCs must also ensure: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800" b="1" dirty="0">
              <a:cs typeface="Times New Roman" panose="02020603050405020304" pitchFamily="18" charset="0"/>
            </a:endParaRPr>
          </a:p>
          <a:p>
            <a:pPr lvl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No participant enrolled in a trial until IBC, IRB, and other applicable regulatory approvals have been obtained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27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7030A0"/>
                </a:solidFill>
              </a:rPr>
              <a:t>IBCs and Exempt Research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70888" cy="4495800"/>
          </a:xfrm>
        </p:spPr>
        <p:txBody>
          <a:bodyPr>
            <a:normAutofit lnSpcReduction="10000"/>
          </a:bodyPr>
          <a:lstStyle/>
          <a:p>
            <a:pPr marL="396875" indent="-396875" eaLnBrk="1" hangingPunct="1">
              <a:buFont typeface="Wingdings" panose="05000000000000000000" pitchFamily="2" charset="2"/>
              <a:buChar char="§"/>
            </a:pPr>
            <a:r>
              <a:rPr lang="en-US" altLang="en-US" b="1" dirty="0"/>
              <a:t>Should IBCs determine what research is exempt? </a:t>
            </a:r>
          </a:p>
          <a:p>
            <a:pPr marL="396875" indent="-396875" eaLnBrk="1" hangingPunct="1">
              <a:buFontTx/>
              <a:buNone/>
            </a:pPr>
            <a:r>
              <a:rPr lang="en-US" altLang="en-US" b="1" dirty="0"/>
              <a:t>	Should the PI?  </a:t>
            </a:r>
          </a:p>
          <a:p>
            <a:pPr marL="396875" indent="-396875" eaLnBrk="1" hangingPunct="1"/>
            <a:endParaRPr lang="en-US" altLang="en-US" sz="800" b="1" dirty="0"/>
          </a:p>
          <a:p>
            <a:pPr marL="796925"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/>
              <a:t>A matter of institutional policy</a:t>
            </a:r>
          </a:p>
          <a:p>
            <a:pPr marL="796925"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800" b="1" dirty="0"/>
          </a:p>
          <a:p>
            <a:pPr marL="796925"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/>
              <a:t>IBC may wish to designate the chair, a member, or the BSO to conduct an initial review to confirm what is exempt and what requires full IBC review</a:t>
            </a:r>
          </a:p>
          <a:p>
            <a:pPr marL="796925"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800" b="1" dirty="0"/>
          </a:p>
          <a:p>
            <a:pPr marL="796925"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/>
              <a:t>NIH OSP can help with determinations</a:t>
            </a:r>
          </a:p>
        </p:txBody>
      </p:sp>
    </p:spTree>
    <p:extLst>
      <p:ext uri="{BB962C8B-B14F-4D97-AF65-F5344CB8AC3E}">
        <p14:creationId xmlns:p14="http://schemas.microsoft.com/office/powerpoint/2010/main" val="3492514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7030A0"/>
                </a:solidFill>
              </a:rPr>
              <a:t>IBCs and Other Institutional Research Oversight Committees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81200" y="1600200"/>
            <a:ext cx="2895600" cy="2590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latin typeface="Arial" charset="0"/>
              </a:rPr>
              <a:t>IBC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267200" y="1600200"/>
            <a:ext cx="2819400" cy="2590800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latin typeface="Arial" charset="0"/>
              </a:rPr>
              <a:t>IRB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124200" y="3200400"/>
            <a:ext cx="2819400" cy="2590800"/>
          </a:xfrm>
          <a:prstGeom prst="ellipse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latin typeface="Arial" charset="0"/>
              </a:rPr>
              <a:t>IACUC</a:t>
            </a:r>
          </a:p>
        </p:txBody>
      </p:sp>
    </p:spTree>
    <p:extLst>
      <p:ext uri="{BB962C8B-B14F-4D97-AF65-F5344CB8AC3E}">
        <p14:creationId xmlns:p14="http://schemas.microsoft.com/office/powerpoint/2010/main" val="2052573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E4F-ABD2-4870-BD25-DDFDA44BBB6B}" type="slidenum">
              <a:rPr lang="en-US" b="1" smtClean="0"/>
              <a:t>26</a:t>
            </a:fld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7030A0"/>
                </a:solidFill>
              </a:rPr>
              <a:t>IBC Coordination with Other Institutional Oversight Committees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36228" y="2133600"/>
            <a:ext cx="8229600" cy="2819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900" b="1" dirty="0"/>
          </a:p>
          <a:p>
            <a:pPr lvl="1"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  <a:defRPr/>
            </a:pPr>
            <a:r>
              <a:rPr lang="en-US" sz="3200" b="1" dirty="0"/>
              <a:t>Not prescribed in the </a:t>
            </a:r>
            <a:r>
              <a:rPr lang="en-US" sz="3200" b="1" i="1" dirty="0"/>
              <a:t>NIH Guidelines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  <a:defRPr/>
            </a:pPr>
            <a:endParaRPr lang="en-US" sz="800" b="1" i="1" dirty="0"/>
          </a:p>
          <a:p>
            <a:pPr lvl="1"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  <a:defRPr/>
            </a:pPr>
            <a:r>
              <a:rPr lang="en-US" sz="3200" b="1" dirty="0"/>
              <a:t>Institutions should determine the best way for these committees to interact and share information</a:t>
            </a:r>
          </a:p>
          <a:p>
            <a:pPr lvl="1" eaLnBrk="1" hangingPunct="1">
              <a:lnSpc>
                <a:spcPct val="90000"/>
              </a:lnSpc>
              <a:buSzPct val="50000"/>
              <a:buFont typeface="Wingdings" pitchFamily="2" charset="2"/>
              <a:buChar char="§"/>
              <a:defRPr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2690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E4F-ABD2-4870-BD25-DDFDA44BBB6B}" type="slidenum">
              <a:rPr lang="en-US" b="1" smtClean="0"/>
              <a:t>27</a:t>
            </a:fld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7030A0"/>
                </a:solidFill>
              </a:rPr>
              <a:t>IBCs and IACUCs – Oversight of Animal Research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Joint purview, and ideally collaborative review, over certain types of research</a:t>
            </a:r>
            <a:r>
              <a:rPr lang="en-US" altLang="en-US" sz="2400" b="1" dirty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800" b="1" dirty="0"/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800" b="1" dirty="0"/>
              <a:t>Transgenic or cloned animals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900" b="1" dirty="0"/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800" b="1" dirty="0"/>
              <a:t>Use of recombinant or synthetic nucleic acid molecules in animals</a:t>
            </a:r>
            <a:endParaRPr lang="en-US" altLang="en-US" sz="900" b="1" dirty="0"/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900" b="1" dirty="0"/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800" b="1" dirty="0"/>
              <a:t>Pre-clinical studies and data assessment for human gene transfer protocols</a:t>
            </a:r>
          </a:p>
          <a:p>
            <a:pPr lvl="1" eaLnBrk="1" hangingPunct="1">
              <a:buFontTx/>
              <a:buNone/>
            </a:pPr>
            <a:endParaRPr lang="en-US" altLang="en-US" sz="2800" b="1" dirty="0"/>
          </a:p>
          <a:p>
            <a:pPr eaLnBrk="1" hangingPunct="1">
              <a:buFontTx/>
              <a:buNone/>
            </a:pPr>
            <a:endParaRPr lang="en-US" altLang="en-US" sz="2400" b="1" dirty="0"/>
          </a:p>
          <a:p>
            <a:pPr eaLnBrk="1" hangingPunct="1">
              <a:buFontTx/>
              <a:buNone/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54897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E4F-ABD2-4870-BD25-DDFDA44BBB6B}" type="slidenum">
              <a:rPr lang="en-US" b="1" smtClean="0"/>
              <a:t>28</a:t>
            </a:fld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9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solidFill>
                  <a:srgbClr val="7030A0"/>
                </a:solidFill>
              </a:rPr>
              <a:t>IBC and IACUC Review of Animal Research Subject to the </a:t>
            </a:r>
            <a:r>
              <a:rPr lang="en-US" altLang="en-US" sz="3200" i="1" dirty="0">
                <a:solidFill>
                  <a:srgbClr val="7030A0"/>
                </a:solidFill>
              </a:rPr>
              <a:t>NIH Guidelines</a:t>
            </a:r>
            <a:endParaRPr lang="en-US" sz="3200" dirty="0">
              <a:solidFill>
                <a:srgbClr val="7030A0"/>
              </a:solidFill>
            </a:endParaRPr>
          </a:p>
        </p:txBody>
      </p:sp>
      <p:graphicFrame>
        <p:nvGraphicFramePr>
          <p:cNvPr id="6" name="Group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41128319"/>
              </p:ext>
            </p:extLst>
          </p:nvPr>
        </p:nvGraphicFramePr>
        <p:xfrm>
          <a:off x="4648200" y="1371600"/>
          <a:ext cx="3429000" cy="4448783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IACUC Review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583">
                <a:tc>
                  <a:txBody>
                    <a:bodyPr/>
                    <a:lstStyle/>
                    <a:p>
                      <a:pPr marL="338138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Animal welfare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20700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q"/>
                        <a:tabLst>
                          <a:tab pos="7493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Pain and distress from adverse phenotypes (behavioral, anatomical and physiological abnormalities)</a:t>
                      </a:r>
                    </a:p>
                    <a:p>
                      <a:pPr marL="520700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q"/>
                        <a:tabLst>
                          <a:tab pos="749300" algn="l"/>
                        </a:tabLst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20700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q"/>
                        <a:tabLst>
                          <a:tab pos="7493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Risks to other animals in the facility from the inadvertent spread of vectors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35213142"/>
              </p:ext>
            </p:extLst>
          </p:nvPr>
        </p:nvGraphicFramePr>
        <p:xfrm>
          <a:off x="1066800" y="1371600"/>
          <a:ext cx="3581400" cy="444608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IBC Review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Risks to human health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63550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 of genetically altered material, viral vectors etc.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Risks to the environment</a:t>
                      </a:r>
                    </a:p>
                    <a:p>
                      <a:pPr marL="463550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Escape and establishment in the wild</a:t>
                      </a:r>
                    </a:p>
                    <a:p>
                      <a:pPr marL="463550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Interbreeding with wild stock</a:t>
                      </a:r>
                    </a:p>
                    <a:p>
                      <a:pPr marL="463550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Consumption by other animals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707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E4F-ABD2-4870-BD25-DDFDA44BBB6B}" type="slidenum">
              <a:rPr lang="en-US" b="1" smtClean="0"/>
              <a:t>29</a:t>
            </a:fld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9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7030A0"/>
                </a:solidFill>
              </a:rPr>
              <a:t>IBCs and IRBs – Oversight of</a:t>
            </a:r>
            <a:br>
              <a:rPr lang="en-US" altLang="en-US" dirty="0">
                <a:solidFill>
                  <a:srgbClr val="7030A0"/>
                </a:solidFill>
              </a:rPr>
            </a:br>
            <a:r>
              <a:rPr lang="en-US" altLang="en-US" dirty="0">
                <a:solidFill>
                  <a:srgbClr val="7030A0"/>
                </a:solidFill>
              </a:rPr>
              <a:t>Human Gene Transfer Research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7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003183"/>
              </p:ext>
            </p:extLst>
          </p:nvPr>
        </p:nvGraphicFramePr>
        <p:xfrm>
          <a:off x="4583185" y="1371600"/>
          <a:ext cx="4301455" cy="4605252"/>
        </p:xfrm>
        <a:graphic>
          <a:graphicData uri="http://schemas.openxmlformats.org/drawingml/2006/table">
            <a:tbl>
              <a:tblPr/>
              <a:tblGrid>
                <a:gridCol w="430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IRB Review</a:t>
                      </a:r>
                    </a:p>
                  </a:txBody>
                  <a:tcPr marL="91447" marR="91447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828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Conducts risk/benefit assessment relative to individual research participants (physical, psychological, social harms)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Selection of subjects and the informed consent process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monitoring provisions to ensure the safety of subjects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Provisions to protect subject privacy and confidentiality of data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Injuries or any other unanticipated problems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7493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Compliance with regulations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49300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69925"/>
              </p:ext>
            </p:extLst>
          </p:nvPr>
        </p:nvGraphicFramePr>
        <p:xfrm>
          <a:off x="454097" y="1371600"/>
          <a:ext cx="4129088" cy="4605252"/>
        </p:xfrm>
        <a:graphic>
          <a:graphicData uri="http://schemas.openxmlformats.org/drawingml/2006/table">
            <a:tbl>
              <a:tblPr/>
              <a:tblGrid>
                <a:gridCol w="4129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IBC Review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9488">
                <a:tc>
                  <a:txBody>
                    <a:bodyPr/>
                    <a:lstStyle/>
                    <a:p>
                      <a:pPr marL="23177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Research for conformity with the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NIH Guidelines</a:t>
                      </a:r>
                    </a:p>
                    <a:p>
                      <a:pPr marL="23177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3177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Potential risk to environment and public health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risks to close contacts, health care workers, and the community, as well as to individual research participants)</a:t>
                      </a:r>
                    </a:p>
                    <a:p>
                      <a:pPr marL="23177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3177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Containment levels per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NIH Guidelines</a:t>
                      </a:r>
                    </a:p>
                    <a:p>
                      <a:pPr marL="23177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3177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Adequacy of facilities, SOPs, PI and other personnel training</a:t>
                      </a:r>
                    </a:p>
                    <a:p>
                      <a:pPr marL="23177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0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8100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7030A0"/>
                </a:solidFill>
              </a:rPr>
              <a:t>IBCs and NIH OSP</a:t>
            </a:r>
            <a:br>
              <a:rPr lang="en-US" altLang="en-US" sz="3200" dirty="0">
                <a:solidFill>
                  <a:srgbClr val="7030A0"/>
                </a:solidFill>
              </a:rPr>
            </a:br>
            <a:r>
              <a:rPr lang="en-US" altLang="en-US" sz="3200" dirty="0">
                <a:solidFill>
                  <a:srgbClr val="7030A0"/>
                </a:solidFill>
              </a:rPr>
              <a:t> Partners in Oversight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1828800"/>
            <a:ext cx="7924800" cy="4191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3200" b="1" i="1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200" b="1"/>
          </a:p>
          <a:p>
            <a:pPr eaLnBrk="1" hangingPunct="1">
              <a:buFontTx/>
              <a:buNone/>
            </a:pPr>
            <a:endParaRPr lang="en-US" altLang="en-US" sz="1800" i="1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1800" i="1">
              <a:cs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09600" y="2514599"/>
            <a:ext cx="2623559" cy="1817939"/>
          </a:xfrm>
          <a:prstGeom prst="rect">
            <a:avLst/>
          </a:prstGeom>
          <a:gradFill>
            <a:gsLst>
              <a:gs pos="0">
                <a:srgbClr val="03D4A8"/>
              </a:gs>
              <a:gs pos="17000">
                <a:srgbClr val="21D6E0"/>
              </a:gs>
              <a:gs pos="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NIH OSP</a:t>
            </a:r>
          </a:p>
          <a:p>
            <a:pPr algn="ctr" eaLnBrk="1" hangingPunct="1">
              <a:defRPr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NIH </a:t>
            </a:r>
          </a:p>
          <a:p>
            <a:pPr algn="ctr" eaLnBrk="1" hangingPunct="1">
              <a:defRPr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Guidelines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015527" y="2514600"/>
            <a:ext cx="2595073" cy="1817939"/>
          </a:xfrm>
          <a:prstGeom prst="rect">
            <a:avLst/>
          </a:prstGeom>
          <a:gradFill>
            <a:gsLst>
              <a:gs pos="0">
                <a:srgbClr val="03D4A8"/>
              </a:gs>
              <a:gs pos="17000">
                <a:srgbClr val="21D6E0"/>
              </a:gs>
              <a:gs pos="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IBC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Local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oversight</a:t>
            </a:r>
          </a:p>
        </p:txBody>
      </p:sp>
      <p:cxnSp>
        <p:nvCxnSpPr>
          <p:cNvPr id="9224" name="AutoShape 9"/>
          <p:cNvCxnSpPr>
            <a:cxnSpLocks noChangeShapeType="1"/>
          </p:cNvCxnSpPr>
          <p:nvPr/>
        </p:nvCxnSpPr>
        <p:spPr bwMode="auto">
          <a:xfrm>
            <a:off x="3314700" y="3413952"/>
            <a:ext cx="2514599" cy="19233"/>
          </a:xfrm>
          <a:prstGeom prst="straightConnector1">
            <a:avLst/>
          </a:prstGeom>
          <a:noFill/>
          <a:ln w="38100">
            <a:solidFill>
              <a:srgbClr val="493C8A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2990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92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7030A0"/>
                </a:solidFill>
              </a:rPr>
              <a:t>IBCs and NIH OSP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95400"/>
            <a:ext cx="84582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SzPct val="65000"/>
              <a:buFontTx/>
              <a:buNone/>
            </a:pPr>
            <a:endParaRPr lang="en-US" altLang="en-US" sz="9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 dirty="0"/>
              <a:t>NIH OSP provides oversight, guidance, and resources for IBCs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700" b="1" dirty="0"/>
          </a:p>
          <a:p>
            <a:pPr lvl="1" eaLnBrk="1" hangingPunct="1">
              <a:lnSpc>
                <a:spcPct val="90000"/>
              </a:lnSpc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/>
              <a:t>Staff and information resources available to help ensure IBCs, their institutions, and investigators are compliant with the </a:t>
            </a:r>
            <a:r>
              <a:rPr lang="en-US" altLang="en-US" b="1" i="1" dirty="0"/>
              <a:t>NIH Guidelines</a:t>
            </a:r>
          </a:p>
          <a:p>
            <a:pPr lvl="1" eaLnBrk="1" hangingPunct="1">
              <a:lnSpc>
                <a:spcPct val="90000"/>
              </a:lnSpc>
              <a:buSzPct val="50000"/>
              <a:buFont typeface="Wingdings" panose="05000000000000000000" pitchFamily="2" charset="2"/>
              <a:buChar char="q"/>
            </a:pPr>
            <a:endParaRPr lang="en-US" altLang="en-US" sz="700" b="1" i="1" dirty="0"/>
          </a:p>
          <a:p>
            <a:pPr lvl="1" eaLnBrk="1" hangingPunct="1">
              <a:lnSpc>
                <a:spcPct val="90000"/>
              </a:lnSpc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/>
              <a:t>Scientific and medical staff available to answer queries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b="1" dirty="0"/>
              <a:t>Interpretation of </a:t>
            </a:r>
            <a:r>
              <a:rPr lang="en-US" altLang="en-US" sz="2000" b="1" i="1" dirty="0"/>
              <a:t>NIH Guidelines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b="1" dirty="0"/>
              <a:t>Containment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b="1" dirty="0"/>
              <a:t>Exemptions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b="1" dirty="0"/>
              <a:t>Risk group classification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6971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98"/>
            <a:ext cx="9170988" cy="1219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7030A0"/>
                </a:solidFill>
              </a:rPr>
              <a:t>NIH OSP Outreach and Education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572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Policy and professional development conferences for IBC members and staff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800" b="1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Training courses and presentations at key professional and scientific meetings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800" b="1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IBC resources</a:t>
            </a:r>
            <a:endParaRPr lang="en-US" altLang="en-US" sz="2400" b="1" i="1" dirty="0"/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000" b="1" i="1" dirty="0"/>
              <a:t>NIH Guidelines and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Federal Register</a:t>
            </a:r>
            <a:r>
              <a:rPr lang="en-US" altLang="en-US" sz="2000" b="1" dirty="0"/>
              <a:t> notices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000" b="1" dirty="0"/>
              <a:t>Reports of safety symposia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000" b="1" dirty="0"/>
              <a:t>“Latest news” items on meetings, policy guidance, resources, compliance notices, etc.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000" b="1" dirty="0"/>
              <a:t>FAQs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000" b="1" dirty="0"/>
              <a:t>Training materials: slide presentations, brochures, posters, and videos</a:t>
            </a:r>
          </a:p>
          <a:p>
            <a:pPr eaLnBrk="1" hangingPunct="1"/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688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/>
            <a:r>
              <a:rPr lang="en-US" b="1" dirty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E4F-ABD2-4870-BD25-DDFDA44BBB6B}" type="slidenum">
              <a:rPr lang="en-US" b="1" smtClean="0"/>
              <a:t>32</a:t>
            </a:fld>
            <a:endParaRPr lang="en-US" b="1" dirty="0"/>
          </a:p>
        </p:txBody>
      </p:sp>
      <p:pic>
        <p:nvPicPr>
          <p:cNvPr id="6" name="Picture 2" descr="C:\Users\harriskath\Pictures\My Pictures\shutterstock_7633057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79" y="1524000"/>
            <a:ext cx="4189615" cy="418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11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21"/>
            <a:ext cx="9144000" cy="98347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7030A0"/>
                </a:solidFill>
              </a:rPr>
              <a:t>Levels of Oversight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295400"/>
            <a:ext cx="8832850" cy="4572000"/>
          </a:xfrm>
        </p:spPr>
        <p:txBody>
          <a:bodyPr>
            <a:normAutofit lnSpcReduction="10000"/>
          </a:bodyPr>
          <a:lstStyle/>
          <a:p>
            <a:pPr marL="3713163" indent="-3713163" defTabSz="309563">
              <a:lnSpc>
                <a:spcPct val="80000"/>
              </a:lnSpc>
              <a:buNone/>
              <a:defRPr/>
            </a:pPr>
            <a:r>
              <a:rPr lang="en-US" sz="3200" b="1" dirty="0"/>
              <a:t>FEDERAL </a:t>
            </a:r>
            <a:r>
              <a:rPr lang="en-US" sz="3600" b="1" dirty="0"/>
              <a:t>		</a:t>
            </a:r>
            <a:r>
              <a:rPr lang="en-US" sz="3200" b="1" dirty="0"/>
              <a:t>LOCAL &amp; </a:t>
            </a:r>
            <a:r>
              <a:rPr lang="en-US" b="1" dirty="0"/>
              <a:t>NONFEDERAL</a:t>
            </a:r>
            <a:r>
              <a:rPr lang="en-US" sz="4000" b="1" dirty="0"/>
              <a:t> </a:t>
            </a:r>
            <a:r>
              <a:rPr lang="en-US" sz="800" b="1" dirty="0"/>
              <a:t>	</a:t>
            </a:r>
            <a:r>
              <a:rPr lang="en-US" sz="3200" b="1" dirty="0"/>
              <a:t>				</a:t>
            </a:r>
            <a:r>
              <a:rPr lang="en-US" sz="800" b="1" dirty="0"/>
              <a:t>			</a:t>
            </a:r>
            <a:endParaRPr lang="en-US" sz="1000" b="1" dirty="0"/>
          </a:p>
          <a:p>
            <a:pPr marL="0" indent="0" defTabSz="309563" eaLnBrk="1" hangingPunct="1">
              <a:lnSpc>
                <a:spcPct val="80000"/>
              </a:lnSpc>
              <a:buFontTx/>
              <a:buNone/>
              <a:tabLst>
                <a:tab pos="515938" algn="l"/>
              </a:tabLst>
              <a:defRPr/>
            </a:pPr>
            <a:endParaRPr lang="en-US" sz="800" b="1" dirty="0"/>
          </a:p>
          <a:p>
            <a:pPr marL="0" indent="0" defTabSz="309563" eaLnBrk="1" hangingPunct="1">
              <a:lnSpc>
                <a:spcPct val="80000"/>
              </a:lnSpc>
              <a:buFont typeface="Wingdings" pitchFamily="2" charset="2"/>
              <a:buNone/>
              <a:tabLst>
                <a:tab pos="515938" algn="l"/>
              </a:tabLst>
              <a:defRPr/>
            </a:pPr>
            <a:r>
              <a:rPr lang="en-US" b="1" dirty="0">
                <a:latin typeface="Sylfaen" pitchFamily="18" charset="0"/>
                <a:cs typeface="Arial" charset="0"/>
              </a:rPr>
              <a:t>  ▪ </a:t>
            </a:r>
            <a:r>
              <a:rPr lang="en-US" b="1" dirty="0"/>
              <a:t>HHS:								</a:t>
            </a:r>
            <a:r>
              <a:rPr lang="en-US" b="1" dirty="0">
                <a:latin typeface="Sylfaen" pitchFamily="18" charset="0"/>
                <a:cs typeface="Arial" charset="0"/>
              </a:rPr>
              <a:t>▪</a:t>
            </a:r>
            <a:r>
              <a:rPr lang="en-US" b="1" dirty="0"/>
              <a:t> Institutions:</a:t>
            </a:r>
          </a:p>
          <a:p>
            <a:pPr marL="0" indent="0" defTabSz="309563" eaLnBrk="1" hangingPunct="1">
              <a:lnSpc>
                <a:spcPct val="80000"/>
              </a:lnSpc>
              <a:buFont typeface="Wingdings" pitchFamily="2" charset="2"/>
              <a:buNone/>
              <a:tabLst>
                <a:tab pos="515938" algn="l"/>
              </a:tabLst>
              <a:defRPr/>
            </a:pPr>
            <a:r>
              <a:rPr lang="en-US" b="1" dirty="0"/>
              <a:t>	</a:t>
            </a:r>
            <a:r>
              <a:rPr lang="en-US" sz="2400" b="1" dirty="0">
                <a:cs typeface="Arial" charset="0"/>
              </a:rPr>
              <a:t>▫</a:t>
            </a:r>
            <a:r>
              <a:rPr lang="en-US" sz="2400" b="1" dirty="0"/>
              <a:t> OHRP								- IBCs 		</a:t>
            </a:r>
          </a:p>
          <a:p>
            <a:pPr marL="0" indent="0" defTabSz="309563" eaLnBrk="1" hangingPunct="1">
              <a:lnSpc>
                <a:spcPct val="80000"/>
              </a:lnSpc>
              <a:buFont typeface="Wingdings" pitchFamily="2" charset="2"/>
              <a:buNone/>
              <a:tabLst>
                <a:tab pos="515938" algn="l"/>
              </a:tabLst>
              <a:defRPr/>
            </a:pPr>
            <a:r>
              <a:rPr lang="en-US" sz="2400" b="1" dirty="0"/>
              <a:t>	</a:t>
            </a:r>
            <a:r>
              <a:rPr lang="en-US" sz="2400" b="1" dirty="0">
                <a:cs typeface="Arial" charset="0"/>
              </a:rPr>
              <a:t>▫</a:t>
            </a:r>
            <a:r>
              <a:rPr lang="en-US" sz="2400" b="1" dirty="0"/>
              <a:t> NIH:									- IACUCs </a:t>
            </a:r>
          </a:p>
          <a:p>
            <a:pPr marL="0" indent="0" defTabSz="309563" eaLnBrk="1" hangingPunct="1">
              <a:lnSpc>
                <a:spcPct val="80000"/>
              </a:lnSpc>
              <a:buFont typeface="Wingdings" pitchFamily="2" charset="2"/>
              <a:buNone/>
              <a:tabLst>
                <a:tab pos="515938" algn="l"/>
              </a:tabLst>
              <a:defRPr/>
            </a:pPr>
            <a:r>
              <a:rPr lang="en-US" sz="2400" b="1" dirty="0"/>
              <a:t>			- </a:t>
            </a:r>
            <a:r>
              <a:rPr lang="en-US" sz="2000" b="1" dirty="0"/>
              <a:t>OSP</a:t>
            </a:r>
            <a:r>
              <a:rPr lang="en-US" sz="2400" b="1" dirty="0"/>
              <a:t>			    			 	- IRBs</a:t>
            </a:r>
          </a:p>
          <a:p>
            <a:pPr marL="398463" lvl="1" indent="-228600" defTabSz="309563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515938" algn="l"/>
              </a:tabLst>
              <a:defRPr/>
            </a:pPr>
            <a:r>
              <a:rPr lang="en-US" b="1" dirty="0"/>
              <a:t>				</a:t>
            </a:r>
            <a:r>
              <a:rPr lang="en-US" sz="2000" b="1" dirty="0"/>
              <a:t>- IC Program Staff</a:t>
            </a:r>
          </a:p>
          <a:p>
            <a:pPr marL="398463" lvl="1" indent="-228600" defTabSz="309563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515938" algn="l"/>
              </a:tabLst>
              <a:defRPr/>
            </a:pPr>
            <a:r>
              <a:rPr lang="en-US" sz="1000" b="1" dirty="0"/>
              <a:t>					</a:t>
            </a:r>
          </a:p>
          <a:p>
            <a:pPr marL="398463" lvl="1" indent="-228600" defTabSz="309563" eaLnBrk="1" hangingPunct="1">
              <a:lnSpc>
                <a:spcPct val="80000"/>
              </a:lnSpc>
              <a:buFont typeface="Wingdings" pitchFamily="2" charset="2"/>
              <a:buNone/>
              <a:tabLst>
                <a:tab pos="515938" algn="l"/>
              </a:tabLst>
              <a:defRPr/>
            </a:pPr>
            <a:r>
              <a:rPr lang="en-US" sz="2800" b="1" dirty="0">
                <a:latin typeface="Sylfaen" pitchFamily="18" charset="0"/>
                <a:cs typeface="Arial" charset="0"/>
              </a:rPr>
              <a:t>▪</a:t>
            </a:r>
            <a:r>
              <a:rPr lang="en-US" sz="2800" b="1" dirty="0"/>
              <a:t> USDA								</a:t>
            </a:r>
            <a:r>
              <a:rPr lang="en-US" sz="2800" b="1" dirty="0">
                <a:latin typeface="Sylfaen" pitchFamily="18" charset="0"/>
                <a:cs typeface="Arial" charset="0"/>
              </a:rPr>
              <a:t>▪</a:t>
            </a:r>
            <a:r>
              <a:rPr lang="en-US" sz="2800" b="1" dirty="0"/>
              <a:t> Investigators</a:t>
            </a:r>
          </a:p>
          <a:p>
            <a:pPr marL="398463" lvl="1" indent="-228600" defTabSz="309563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515938" algn="l"/>
              </a:tabLst>
              <a:defRPr/>
            </a:pPr>
            <a:endParaRPr lang="en-US" sz="900" b="1" dirty="0"/>
          </a:p>
          <a:p>
            <a:pPr marL="398463" lvl="1" indent="-228600" defTabSz="309563" eaLnBrk="1" hangingPunct="1">
              <a:lnSpc>
                <a:spcPct val="80000"/>
              </a:lnSpc>
              <a:buFont typeface="Wingdings" pitchFamily="2" charset="2"/>
              <a:buNone/>
              <a:tabLst>
                <a:tab pos="515938" algn="l"/>
              </a:tabLst>
              <a:defRPr/>
            </a:pPr>
            <a:r>
              <a:rPr lang="en-US" sz="2800" b="1" dirty="0">
                <a:latin typeface="Sylfaen" pitchFamily="18" charset="0"/>
                <a:cs typeface="Arial" charset="0"/>
              </a:rPr>
              <a:t>▪</a:t>
            </a:r>
            <a:r>
              <a:rPr lang="en-US" sz="2800" b="1" dirty="0"/>
              <a:t> EPA</a:t>
            </a:r>
            <a:r>
              <a:rPr lang="en-US" sz="2000" b="1" dirty="0"/>
              <a:t>					 				</a:t>
            </a:r>
            <a:r>
              <a:rPr lang="en-US" sz="2800" b="1" dirty="0">
                <a:latin typeface="Sylfaen" pitchFamily="18" charset="0"/>
                <a:cs typeface="Arial" charset="0"/>
              </a:rPr>
              <a:t>▪</a:t>
            </a:r>
            <a:r>
              <a:rPr lang="en-US" sz="2800" b="1" dirty="0"/>
              <a:t> Private Sponsors</a:t>
            </a:r>
          </a:p>
          <a:p>
            <a:pPr marL="398463" lvl="1" indent="-228600" defTabSz="309563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515938" algn="l"/>
              </a:tabLst>
              <a:defRPr/>
            </a:pPr>
            <a:endParaRPr lang="en-US" sz="900" b="1" dirty="0"/>
          </a:p>
          <a:p>
            <a:pPr marL="398463" lvl="1" indent="-228600" defTabSz="309563" eaLnBrk="1" hangingPunct="1">
              <a:lnSpc>
                <a:spcPct val="80000"/>
              </a:lnSpc>
              <a:buFont typeface="Wingdings" pitchFamily="2" charset="2"/>
              <a:buNone/>
              <a:tabLst>
                <a:tab pos="515938" algn="l"/>
              </a:tabLst>
              <a:defRPr/>
            </a:pPr>
            <a:r>
              <a:rPr lang="en-US" sz="2800" b="1" dirty="0">
                <a:latin typeface="Sylfaen" pitchFamily="18" charset="0"/>
                <a:cs typeface="Arial" charset="0"/>
              </a:rPr>
              <a:t>▪</a:t>
            </a:r>
            <a:r>
              <a:rPr lang="en-US" sz="2800" b="1" dirty="0"/>
              <a:t> FDA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571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E4F-ABD2-4870-BD25-DDFDA44BBB6B}" type="slidenum">
              <a:rPr lang="en-US" b="1" smtClean="0"/>
              <a:t>5</a:t>
            </a:fld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Institutional Biosafety Committees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200" b="1" dirty="0">
                <a:cs typeface="Times New Roman" panose="02020603050405020304" pitchFamily="18" charset="0"/>
              </a:rPr>
              <a:t>Established under the </a:t>
            </a:r>
            <a:r>
              <a:rPr lang="en-US" altLang="en-US" sz="3200" b="1" i="1" dirty="0">
                <a:cs typeface="Times New Roman" panose="02020603050405020304" pitchFamily="18" charset="0"/>
              </a:rPr>
              <a:t>NIH Guidelines</a:t>
            </a:r>
            <a:r>
              <a:rPr lang="en-US" altLang="en-US" sz="3200" b="1" dirty="0">
                <a:cs typeface="Times New Roman" panose="02020603050405020304" pitchFamily="18" charset="0"/>
              </a:rPr>
              <a:t> specifically for the review of research involving recombinant or synthetic nucleic acid molecules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700" b="1" dirty="0">
              <a:cs typeface="Times New Roman" panose="02020603050405020304" pitchFamily="18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111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61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E4F-ABD2-4870-BD25-DDFDA44BBB6B}" type="slidenum">
              <a:rPr lang="en-US" b="1" smtClean="0"/>
              <a:t>6</a:t>
            </a:fld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7030A0"/>
                </a:solidFill>
              </a:rPr>
              <a:t>Institutional Biosafety Committees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600200"/>
            <a:ext cx="8305800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latin typeface="Arial" charset="0"/>
              </a:rPr>
              <a:t>IBCs are typically assigned additional review responsibilities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1" dirty="0">
              <a:latin typeface="Arial" charset="0"/>
            </a:endParaRPr>
          </a:p>
          <a:p>
            <a:pPr marL="633413" lvl="1" indent="-295275" eaLnBrk="1" hangingPunct="1">
              <a:spcBef>
                <a:spcPct val="20000"/>
              </a:spcBef>
              <a:buSzPct val="50000"/>
              <a:buFont typeface="Wingdings" pitchFamily="2" charset="2"/>
              <a:buChar char="q"/>
              <a:defRPr/>
            </a:pPr>
            <a:r>
              <a:rPr lang="en-US" sz="2000" b="1" dirty="0">
                <a:latin typeface="Arial" charset="0"/>
              </a:rPr>
              <a:t>Select agents and toxins</a:t>
            </a:r>
          </a:p>
          <a:p>
            <a:pPr marL="633413" lvl="1" indent="-295275" eaLnBrk="1" hangingPunct="1">
              <a:spcBef>
                <a:spcPct val="20000"/>
              </a:spcBef>
              <a:buSzPct val="50000"/>
              <a:buFont typeface="Wingdings" pitchFamily="2" charset="2"/>
              <a:buChar char="q"/>
              <a:defRPr/>
            </a:pPr>
            <a:r>
              <a:rPr lang="en-US" sz="2000" b="1" dirty="0">
                <a:latin typeface="Arial" charset="0"/>
              </a:rPr>
              <a:t>Blood borne pathogens</a:t>
            </a:r>
          </a:p>
          <a:p>
            <a:pPr marL="633413" lvl="1" indent="-295275" eaLnBrk="1" hangingPunct="1">
              <a:spcBef>
                <a:spcPct val="20000"/>
              </a:spcBef>
              <a:buSzPct val="50000"/>
              <a:buFont typeface="Wingdings" pitchFamily="2" charset="2"/>
              <a:buChar char="q"/>
              <a:defRPr/>
            </a:pPr>
            <a:r>
              <a:rPr lang="en-US" sz="2000" b="1" dirty="0">
                <a:latin typeface="Arial" charset="0"/>
              </a:rPr>
              <a:t>Xenotransplantation</a:t>
            </a:r>
          </a:p>
          <a:p>
            <a:pPr marL="633413" lvl="1" indent="-295275" eaLnBrk="1" hangingPunct="1">
              <a:spcBef>
                <a:spcPct val="20000"/>
              </a:spcBef>
              <a:buSzPct val="50000"/>
              <a:buFont typeface="Wingdings" pitchFamily="2" charset="2"/>
              <a:buChar char="q"/>
              <a:defRPr/>
            </a:pPr>
            <a:r>
              <a:rPr lang="en-US" sz="2000" b="1" dirty="0">
                <a:latin typeface="Arial" charset="0"/>
              </a:rPr>
              <a:t>Stem cell research</a:t>
            </a:r>
          </a:p>
          <a:p>
            <a:pPr marL="633413" lvl="1" indent="-295275" eaLnBrk="1" hangingPunct="1">
              <a:spcBef>
                <a:spcPct val="20000"/>
              </a:spcBef>
              <a:buSzPct val="50000"/>
              <a:buFont typeface="Wingdings" pitchFamily="2" charset="2"/>
              <a:buChar char="q"/>
              <a:defRPr/>
            </a:pPr>
            <a:r>
              <a:rPr lang="en-US" sz="2000" b="1" dirty="0">
                <a:latin typeface="Arial" charset="0"/>
              </a:rPr>
              <a:t>“Dual Use” research </a:t>
            </a:r>
          </a:p>
          <a:p>
            <a:pPr marL="633413" lvl="1" indent="-295275" eaLnBrk="1" hangingPunct="1">
              <a:spcBef>
                <a:spcPct val="20000"/>
              </a:spcBef>
              <a:buSzPct val="50000"/>
              <a:buFont typeface="Wingdings" pitchFamily="2" charset="2"/>
              <a:buChar char="q"/>
              <a:defRPr/>
            </a:pPr>
            <a:r>
              <a:rPr lang="en-US" sz="2000" b="1" dirty="0">
                <a:latin typeface="Arial" charset="0"/>
              </a:rPr>
              <a:t>Nanotechnology</a:t>
            </a:r>
          </a:p>
          <a:p>
            <a:pPr marL="850900" lvl="1" indent="-393700" eaLnBrk="1" hangingPunct="1">
              <a:spcBef>
                <a:spcPct val="20000"/>
              </a:spcBef>
              <a:buSzPct val="50000"/>
              <a:buFont typeface="Wingdings" pitchFamily="2" charset="2"/>
              <a:buChar char="q"/>
              <a:defRPr/>
            </a:pPr>
            <a:endParaRPr lang="en-US" sz="2000" b="1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latin typeface="Arial" charset="0"/>
              </a:rPr>
              <a:t>Broader purview is a matter of institutional discretion</a:t>
            </a:r>
          </a:p>
        </p:txBody>
      </p:sp>
      <p:pic>
        <p:nvPicPr>
          <p:cNvPr id="7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7432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7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954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7030A0"/>
                </a:solidFill>
              </a:rPr>
              <a:t>Assembling an IBC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4648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cs typeface="Times New Roman" panose="02020603050405020304" pitchFamily="18" charset="0"/>
              </a:rPr>
              <a:t>Membership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1200" b="1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12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At least five individuals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Appropriate recombinant and synthetic nucleic acid expertise collectively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Plant and animal experts, biosafety officer as appropriate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At least two members not affiliated with the institution</a:t>
            </a:r>
          </a:p>
        </p:txBody>
      </p:sp>
    </p:spTree>
    <p:extLst>
      <p:ext uri="{BB962C8B-B14F-4D97-AF65-F5344CB8AC3E}">
        <p14:creationId xmlns:p14="http://schemas.microsoft.com/office/powerpoint/2010/main" val="5534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18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7030A0"/>
                </a:solidFill>
              </a:rPr>
              <a:t>Assembling an IBC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4958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cs typeface="Times New Roman" panose="02020603050405020304" pitchFamily="18" charset="0"/>
              </a:rPr>
              <a:t>Expertise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8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Expertise in assessment of risk to environment and public health </a:t>
            </a:r>
            <a:endParaRPr lang="en-US" altLang="en-US" sz="10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10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Knowledge of institutional commitments and policies, applicable law, professional standards, community attitudes, and environment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10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Biological safety and physical containment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1000" b="1" dirty="0">
              <a:cs typeface="Times New Roman" panose="02020603050405020304" pitchFamily="18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b="1" dirty="0">
                <a:cs typeface="Times New Roman" panose="02020603050405020304" pitchFamily="18" charset="0"/>
              </a:rPr>
              <a:t>Laboratory technical staff (recommended)</a:t>
            </a:r>
          </a:p>
        </p:txBody>
      </p:sp>
    </p:spTree>
    <p:extLst>
      <p:ext uri="{BB962C8B-B14F-4D97-AF65-F5344CB8AC3E}">
        <p14:creationId xmlns:p14="http://schemas.microsoft.com/office/powerpoint/2010/main" val="317445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E4F-ABD2-4870-BD25-DDFDA44BBB6B}" type="slidenum">
              <a:rPr lang="en-US" b="1" smtClean="0"/>
              <a:t>9</a:t>
            </a:fld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7030A0"/>
                </a:solidFill>
              </a:rPr>
              <a:t>Assembling an IBC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Biological Safety Officer (BSO)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700" b="1" dirty="0"/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en-US" sz="2800" b="1" dirty="0"/>
              <a:t>A BSO must be appointed and be a member of the IBC if the institution conducts recombinant or synthetic nucleic acid research at: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en-US" altLang="en-US" sz="800" b="1" dirty="0"/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600" b="1" dirty="0"/>
              <a:t>Large scale (&gt;10 L)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600" b="1" dirty="0"/>
              <a:t>High containment (BL-3 or BL-4)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8654491"/>
      </p:ext>
    </p:extLst>
  </p:cSld>
  <p:clrMapOvr>
    <a:masterClrMapping/>
  </p:clrMapOvr>
</p:sld>
</file>

<file path=ppt/theme/theme1.xml><?xml version="1.0" encoding="utf-8"?>
<a:theme xmlns:a="http://schemas.openxmlformats.org/drawingml/2006/main" name="OSP_Introduction_NewBrandArial">
  <a:themeElements>
    <a:clrScheme name="OSP">
      <a:dk1>
        <a:srgbClr val="000000"/>
      </a:dk1>
      <a:lt1>
        <a:srgbClr val="FFFFFF"/>
      </a:lt1>
      <a:dk2>
        <a:srgbClr val="005F7A"/>
      </a:dk2>
      <a:lt2>
        <a:srgbClr val="FEFFFF"/>
      </a:lt2>
      <a:accent1>
        <a:srgbClr val="783CBD"/>
      </a:accent1>
      <a:accent2>
        <a:srgbClr val="005F7A"/>
      </a:accent2>
      <a:accent3>
        <a:srgbClr val="81BC00"/>
      </a:accent3>
      <a:accent4>
        <a:srgbClr val="007FA9"/>
      </a:accent4>
      <a:accent5>
        <a:srgbClr val="25CAD3"/>
      </a:accent5>
      <a:accent6>
        <a:srgbClr val="D1E8F6"/>
      </a:accent6>
      <a:hlink>
        <a:srgbClr val="346094"/>
      </a:hlink>
      <a:folHlink>
        <a:srgbClr val="783C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SP">
      <a:dk1>
        <a:srgbClr val="000000"/>
      </a:dk1>
      <a:lt1>
        <a:srgbClr val="FFFFFF"/>
      </a:lt1>
      <a:dk2>
        <a:srgbClr val="005F7A"/>
      </a:dk2>
      <a:lt2>
        <a:srgbClr val="FEFFFF"/>
      </a:lt2>
      <a:accent1>
        <a:srgbClr val="783CBD"/>
      </a:accent1>
      <a:accent2>
        <a:srgbClr val="005F7A"/>
      </a:accent2>
      <a:accent3>
        <a:srgbClr val="81BC00"/>
      </a:accent3>
      <a:accent4>
        <a:srgbClr val="007FA9"/>
      </a:accent4>
      <a:accent5>
        <a:srgbClr val="25CAD3"/>
      </a:accent5>
      <a:accent6>
        <a:srgbClr val="D1E8F6"/>
      </a:accent6>
      <a:hlink>
        <a:srgbClr val="346094"/>
      </a:hlink>
      <a:folHlink>
        <a:srgbClr val="783C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14565</TotalTime>
  <Words>1258</Words>
  <Application>Microsoft Office PowerPoint</Application>
  <PresentationFormat>On-screen Show (4:3)</PresentationFormat>
  <Paragraphs>291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Roboto</vt:lpstr>
      <vt:lpstr>Sylfaen</vt:lpstr>
      <vt:lpstr>Wingdings</vt:lpstr>
      <vt:lpstr>OSP_Introduction_NewBrandArial</vt:lpstr>
      <vt:lpstr>Office Theme</vt:lpstr>
      <vt:lpstr>Requirements for Institutional Biosafety Committees under the NIH Guidelines</vt:lpstr>
      <vt:lpstr>Institutional Biosafety Committees</vt:lpstr>
      <vt:lpstr>IBCs and NIH OSP  Partners in Oversight</vt:lpstr>
      <vt:lpstr>Levels of Oversight</vt:lpstr>
      <vt:lpstr>Institutional Biosafety Committees</vt:lpstr>
      <vt:lpstr>Institutional Biosafety Committees</vt:lpstr>
      <vt:lpstr>Assembling an IBC</vt:lpstr>
      <vt:lpstr>Assembling an IBC</vt:lpstr>
      <vt:lpstr>Assembling an IBC</vt:lpstr>
      <vt:lpstr>Assembling an IBC</vt:lpstr>
      <vt:lpstr>Assembling an IBC</vt:lpstr>
      <vt:lpstr>Staffing the IBC</vt:lpstr>
      <vt:lpstr>Ad hoc Consultants</vt:lpstr>
      <vt:lpstr>Registering an IBC</vt:lpstr>
      <vt:lpstr>IBCs Registered with the NIH OSP April 2019</vt:lpstr>
      <vt:lpstr>IBC Registration Trends</vt:lpstr>
      <vt:lpstr>Growing Significance of IBCs</vt:lpstr>
      <vt:lpstr>Registering an IBC</vt:lpstr>
      <vt:lpstr>Registering an IBC</vt:lpstr>
      <vt:lpstr>PowerPoint Presentation</vt:lpstr>
      <vt:lpstr>IBC Responsibilities</vt:lpstr>
      <vt:lpstr>IBC Responsibilities</vt:lpstr>
      <vt:lpstr>IBC Responsibilities</vt:lpstr>
      <vt:lpstr>IBCs and Exempt Research</vt:lpstr>
      <vt:lpstr>IBCs and Other Institutional Research Oversight Committees</vt:lpstr>
      <vt:lpstr>IBC Coordination with Other Institutional Oversight Committees</vt:lpstr>
      <vt:lpstr>IBCs and IACUCs – Oversight of Animal Research</vt:lpstr>
      <vt:lpstr>IBC and IACUC Review of Animal Research Subject to the NIH Guidelines</vt:lpstr>
      <vt:lpstr>IBCs and IRBs – Oversight of Human Gene Transfer Research</vt:lpstr>
      <vt:lpstr>IBCs and NIH OSP</vt:lpstr>
      <vt:lpstr>NIH OSP Outreach and Education</vt:lpstr>
      <vt:lpstr>Questions</vt:lpstr>
    </vt:vector>
  </TitlesOfParts>
  <Company>NIH\OD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Gain-of-Function Deliberative Process</dc:title>
  <dc:creator>KR</dc:creator>
  <cp:lastModifiedBy>Page, Nikki</cp:lastModifiedBy>
  <cp:revision>1016</cp:revision>
  <cp:lastPrinted>2019-05-30T19:32:26Z</cp:lastPrinted>
  <dcterms:created xsi:type="dcterms:W3CDTF">2016-02-01T08:58:41Z</dcterms:created>
  <dcterms:modified xsi:type="dcterms:W3CDTF">2019-09-23T14:13:14Z</dcterms:modified>
</cp:coreProperties>
</file>