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 id="2147483730" r:id="rId2"/>
  </p:sldMasterIdLst>
  <p:notesMasterIdLst>
    <p:notesMasterId r:id="rId59"/>
  </p:notesMasterIdLst>
  <p:handoutMasterIdLst>
    <p:handoutMasterId r:id="rId60"/>
  </p:handoutMasterIdLst>
  <p:sldIdLst>
    <p:sldId id="418" r:id="rId3"/>
    <p:sldId id="531" r:id="rId4"/>
    <p:sldId id="458" r:id="rId5"/>
    <p:sldId id="459" r:id="rId6"/>
    <p:sldId id="460" r:id="rId7"/>
    <p:sldId id="461" r:id="rId8"/>
    <p:sldId id="462" r:id="rId9"/>
    <p:sldId id="463" r:id="rId10"/>
    <p:sldId id="530" r:id="rId11"/>
    <p:sldId id="465" r:id="rId12"/>
    <p:sldId id="515" r:id="rId13"/>
    <p:sldId id="516" r:id="rId14"/>
    <p:sldId id="517" r:id="rId15"/>
    <p:sldId id="519" r:id="rId16"/>
    <p:sldId id="520" r:id="rId17"/>
    <p:sldId id="521" r:id="rId18"/>
    <p:sldId id="472" r:id="rId19"/>
    <p:sldId id="511" r:id="rId20"/>
    <p:sldId id="512" r:id="rId21"/>
    <p:sldId id="513" r:id="rId22"/>
    <p:sldId id="514" r:id="rId23"/>
    <p:sldId id="522" r:id="rId24"/>
    <p:sldId id="523" r:id="rId25"/>
    <p:sldId id="524" r:id="rId26"/>
    <p:sldId id="525" r:id="rId27"/>
    <p:sldId id="481" r:id="rId28"/>
    <p:sldId id="482" r:id="rId29"/>
    <p:sldId id="526" r:id="rId30"/>
    <p:sldId id="527" r:id="rId31"/>
    <p:sldId id="485" r:id="rId32"/>
    <p:sldId id="486" r:id="rId33"/>
    <p:sldId id="528" r:id="rId34"/>
    <p:sldId id="488" r:id="rId35"/>
    <p:sldId id="489" r:id="rId36"/>
    <p:sldId id="490" r:id="rId37"/>
    <p:sldId id="491" r:id="rId38"/>
    <p:sldId id="492" r:id="rId39"/>
    <p:sldId id="493" r:id="rId40"/>
    <p:sldId id="494" r:id="rId41"/>
    <p:sldId id="495" r:id="rId42"/>
    <p:sldId id="496" r:id="rId43"/>
    <p:sldId id="497" r:id="rId44"/>
    <p:sldId id="498" r:id="rId45"/>
    <p:sldId id="499" r:id="rId46"/>
    <p:sldId id="500" r:id="rId47"/>
    <p:sldId id="501" r:id="rId48"/>
    <p:sldId id="502" r:id="rId49"/>
    <p:sldId id="529" r:id="rId50"/>
    <p:sldId id="504" r:id="rId51"/>
    <p:sldId id="505" r:id="rId52"/>
    <p:sldId id="506" r:id="rId53"/>
    <p:sldId id="507" r:id="rId54"/>
    <p:sldId id="508" r:id="rId55"/>
    <p:sldId id="509" r:id="rId56"/>
    <p:sldId id="510" r:id="rId57"/>
    <p:sldId id="424"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C3485"/>
    <a:srgbClr val="0000FF"/>
    <a:srgbClr val="FFFFFF"/>
    <a:srgbClr val="000000"/>
    <a:srgbClr val="8B0000"/>
    <a:srgbClr val="05366B"/>
    <a:srgbClr val="A04DA3"/>
    <a:srgbClr val="CCECFF"/>
    <a:srgbClr val="4C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391" autoAdjust="0"/>
    <p:restoredTop sz="50158" autoAdjust="0"/>
  </p:normalViewPr>
  <p:slideViewPr>
    <p:cSldViewPr>
      <p:cViewPr varScale="1">
        <p:scale>
          <a:sx n="52" d="100"/>
          <a:sy n="52" d="100"/>
        </p:scale>
        <p:origin x="1278"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7608"/>
    </p:cViewPr>
  </p:sorterViewPr>
  <p:notesViewPr>
    <p:cSldViewPr>
      <p:cViewPr varScale="1">
        <p:scale>
          <a:sx n="83" d="100"/>
          <a:sy n="83" d="100"/>
        </p:scale>
        <p:origin x="381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4CE3E60-929C-43A0-A918-507AB27F1D83}" type="datetimeFigureOut">
              <a:rPr lang="en-US" smtClean="0"/>
              <a:pPr/>
              <a:t>9/23/2019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78DE5B-EDD2-4B5D-88F5-8E4B9E374587}" type="slidenum">
              <a:rPr lang="en-US" smtClean="0"/>
              <a:pPr/>
              <a:t>‹#›</a:t>
            </a:fld>
            <a:endParaRPr lang="en-US"/>
          </a:p>
        </p:txBody>
      </p:sp>
    </p:spTree>
    <p:extLst>
      <p:ext uri="{BB962C8B-B14F-4D97-AF65-F5344CB8AC3E}">
        <p14:creationId xmlns:p14="http://schemas.microsoft.com/office/powerpoint/2010/main" val="170937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A4DC57-F8B3-4CFB-A4CE-CFA8335C795F}" type="datetimeFigureOut">
              <a:rPr lang="en-US" smtClean="0"/>
              <a:pPr/>
              <a:t>9/23/2019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4F9BE89-7306-4AB1-9C4C-3CC2811667E9}" type="slidenum">
              <a:rPr lang="en-US" smtClean="0"/>
              <a:pPr/>
              <a:t>‹#›</a:t>
            </a:fld>
            <a:endParaRPr lang="en-US"/>
          </a:p>
        </p:txBody>
      </p:sp>
    </p:spTree>
    <p:extLst>
      <p:ext uri="{BB962C8B-B14F-4D97-AF65-F5344CB8AC3E}">
        <p14:creationId xmlns:p14="http://schemas.microsoft.com/office/powerpoint/2010/main" val="16035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9BE89-7306-4AB1-9C4C-3CC2811667E9}" type="slidenum">
              <a:rPr lang="en-US" smtClean="0"/>
              <a:pPr/>
              <a:t>1</a:t>
            </a:fld>
            <a:endParaRPr lang="en-US"/>
          </a:p>
        </p:txBody>
      </p:sp>
    </p:spTree>
    <p:extLst>
      <p:ext uri="{BB962C8B-B14F-4D97-AF65-F5344CB8AC3E}">
        <p14:creationId xmlns:p14="http://schemas.microsoft.com/office/powerpoint/2010/main" val="594488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A02DFD-D8A1-4DC8-811C-912DF92D6347}" type="slidenum">
              <a:rPr lang="en-US" altLang="en-US"/>
              <a:pPr>
                <a:spcBef>
                  <a:spcPct val="0"/>
                </a:spcBef>
              </a:pPr>
              <a:t>10</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p:txBody>
      </p:sp>
    </p:spTree>
    <p:extLst>
      <p:ext uri="{BB962C8B-B14F-4D97-AF65-F5344CB8AC3E}">
        <p14:creationId xmlns:p14="http://schemas.microsoft.com/office/powerpoint/2010/main" val="374525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11</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6202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12</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79853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13</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3754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14</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26109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15</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18766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16</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55718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17</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48822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18</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0236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19</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4445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4119" indent="-297738">
              <a:spcBef>
                <a:spcPct val="30000"/>
              </a:spcBef>
              <a:defRPr sz="1200">
                <a:solidFill>
                  <a:schemeClr val="tx1"/>
                </a:solidFill>
                <a:latin typeface="Arial" panose="020B0604020202020204" pitchFamily="34" charset="0"/>
              </a:defRPr>
            </a:lvl2pPr>
            <a:lvl3pPr marL="1190953" indent="-238190">
              <a:spcBef>
                <a:spcPct val="30000"/>
              </a:spcBef>
              <a:defRPr sz="1200">
                <a:solidFill>
                  <a:schemeClr val="tx1"/>
                </a:solidFill>
                <a:latin typeface="Arial" panose="020B0604020202020204" pitchFamily="34" charset="0"/>
              </a:defRPr>
            </a:lvl3pPr>
            <a:lvl4pPr marL="1667333" indent="-238190">
              <a:spcBef>
                <a:spcPct val="30000"/>
              </a:spcBef>
              <a:defRPr sz="1200">
                <a:solidFill>
                  <a:schemeClr val="tx1"/>
                </a:solidFill>
                <a:latin typeface="Arial" panose="020B0604020202020204" pitchFamily="34" charset="0"/>
              </a:defRPr>
            </a:lvl4pPr>
            <a:lvl5pPr marL="2143715" indent="-238190">
              <a:spcBef>
                <a:spcPct val="30000"/>
              </a:spcBef>
              <a:defRPr sz="1200">
                <a:solidFill>
                  <a:schemeClr val="tx1"/>
                </a:solidFill>
                <a:latin typeface="Arial" panose="020B0604020202020204" pitchFamily="34" charset="0"/>
              </a:defRPr>
            </a:lvl5pPr>
            <a:lvl6pPr marL="2620097" indent="-238190" eaLnBrk="0" fontAlgn="base" hangingPunct="0">
              <a:spcBef>
                <a:spcPct val="30000"/>
              </a:spcBef>
              <a:spcAft>
                <a:spcPct val="0"/>
              </a:spcAft>
              <a:defRPr sz="1200">
                <a:solidFill>
                  <a:schemeClr val="tx1"/>
                </a:solidFill>
                <a:latin typeface="Arial" panose="020B0604020202020204" pitchFamily="34" charset="0"/>
              </a:defRPr>
            </a:lvl6pPr>
            <a:lvl7pPr marL="3096477" indent="-238190" eaLnBrk="0" fontAlgn="base" hangingPunct="0">
              <a:spcBef>
                <a:spcPct val="30000"/>
              </a:spcBef>
              <a:spcAft>
                <a:spcPct val="0"/>
              </a:spcAft>
              <a:defRPr sz="1200">
                <a:solidFill>
                  <a:schemeClr val="tx1"/>
                </a:solidFill>
                <a:latin typeface="Arial" panose="020B0604020202020204" pitchFamily="34" charset="0"/>
              </a:defRPr>
            </a:lvl7pPr>
            <a:lvl8pPr marL="3572859" indent="-238190" eaLnBrk="0" fontAlgn="base" hangingPunct="0">
              <a:spcBef>
                <a:spcPct val="30000"/>
              </a:spcBef>
              <a:spcAft>
                <a:spcPct val="0"/>
              </a:spcAft>
              <a:defRPr sz="1200">
                <a:solidFill>
                  <a:schemeClr val="tx1"/>
                </a:solidFill>
                <a:latin typeface="Arial" panose="020B0604020202020204" pitchFamily="34" charset="0"/>
              </a:defRPr>
            </a:lvl8pPr>
            <a:lvl9pPr marL="4049239" indent="-23819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0E8E27-E71B-4A70-AE71-72F4474258DF}" type="slidenum">
              <a:rPr lang="en-US" altLang="en-US"/>
              <a:pPr>
                <a:spcBef>
                  <a:spcPct val="0"/>
                </a:spcBef>
              </a:pPr>
              <a:t>2</a:t>
            </a:fld>
            <a:endParaRPr lang="en-US" altLang="en-US"/>
          </a:p>
        </p:txBody>
      </p:sp>
      <p:sp>
        <p:nvSpPr>
          <p:cNvPr id="9219" name="Rectangle 2"/>
          <p:cNvSpPr>
            <a:spLocks noGrp="1" noRot="1" noChangeAspect="1" noChangeArrowheads="1" noTextEdit="1"/>
          </p:cNvSpPr>
          <p:nvPr>
            <p:ph type="sldImg"/>
          </p:nvPr>
        </p:nvSpPr>
        <p:spPr>
          <a:xfrm>
            <a:off x="1531938" y="361950"/>
            <a:ext cx="4224337" cy="3168650"/>
          </a:xfrm>
          <a:ln/>
        </p:spPr>
      </p:sp>
      <p:sp>
        <p:nvSpPr>
          <p:cNvPr id="9220" name="Rectangle 5"/>
          <p:cNvSpPr>
            <a:spLocks noGrp="1" noChangeArrowheads="1"/>
          </p:cNvSpPr>
          <p:nvPr>
            <p:ph type="body" idx="1"/>
          </p:nvPr>
        </p:nvSpPr>
        <p:spPr>
          <a:xfrm>
            <a:off x="493721" y="3792178"/>
            <a:ext cx="6129720" cy="50281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37376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20</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05822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21</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70589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22</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39083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23</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85658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24</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37164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25</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07130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F3DA4F-24A9-4B6A-AAF2-A7DB9758C3B6}" type="slidenum">
              <a:rPr lang="en-US" altLang="en-US"/>
              <a:pPr>
                <a:spcBef>
                  <a:spcPct val="0"/>
                </a:spcBef>
              </a:pPr>
              <a:t>26</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5306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7A4CB0-366B-4C18-BEFC-39C68141798C}" type="slidenum">
              <a:rPr lang="en-US" altLang="en-US"/>
              <a:pPr>
                <a:spcBef>
                  <a:spcPct val="0"/>
                </a:spcBef>
              </a:pPr>
              <a:t>27</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87197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28</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95191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29</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0996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5E5067-79F3-4C27-ADB5-37D17432FB6D}" type="slidenum">
              <a:rPr lang="en-US" altLang="en-US"/>
              <a:pPr>
                <a:spcBef>
                  <a:spcPct val="0"/>
                </a:spcBef>
              </a:pPr>
              <a:t>3</a:t>
            </a:fld>
            <a:endParaRPr lang="en-US" altLang="en-US"/>
          </a:p>
        </p:txBody>
      </p:sp>
      <p:sp>
        <p:nvSpPr>
          <p:cNvPr id="11267" name="Rectangle 2"/>
          <p:cNvSpPr>
            <a:spLocks noGrp="1" noRot="1" noChangeAspect="1" noChangeArrowheads="1" noTextEdit="1"/>
          </p:cNvSpPr>
          <p:nvPr>
            <p:ph type="sldImg"/>
          </p:nvPr>
        </p:nvSpPr>
        <p:spPr>
          <a:ln/>
        </p:spPr>
      </p:sp>
      <p:sp>
        <p:nvSpPr>
          <p:cNvPr id="11268" name="Text Box 5"/>
          <p:cNvSpPr txBox="1">
            <a:spLocks noChangeArrowheads="1"/>
          </p:cNvSpPr>
          <p:nvPr/>
        </p:nvSpPr>
        <p:spPr bwMode="auto">
          <a:xfrm>
            <a:off x="685800" y="4376738"/>
            <a:ext cx="5943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sz="1600" b="1"/>
              <a:t>The document is organized into 4 sections which describe the Scope of the </a:t>
            </a:r>
            <a:r>
              <a:rPr lang="en-US" altLang="en-US" sz="1600" b="1" i="1"/>
              <a:t>Guidelines</a:t>
            </a:r>
          </a:p>
          <a:p>
            <a:pPr eaLnBrk="1" hangingPunct="1">
              <a:spcBef>
                <a:spcPct val="0"/>
              </a:spcBef>
            </a:pPr>
            <a:endParaRPr lang="en-US" altLang="en-US" sz="1600" b="1"/>
          </a:p>
          <a:p>
            <a:pPr eaLnBrk="1" hangingPunct="1">
              <a:spcBef>
                <a:spcPct val="0"/>
              </a:spcBef>
            </a:pPr>
            <a:r>
              <a:rPr lang="en-US" altLang="en-US" sz="1600" b="1"/>
              <a:t>Safety considerations for the conduct of research with recombinant and synthetic nucleic acid molecules</a:t>
            </a:r>
          </a:p>
          <a:p>
            <a:pPr eaLnBrk="1" hangingPunct="1">
              <a:spcBef>
                <a:spcPct val="0"/>
              </a:spcBef>
            </a:pPr>
            <a:endParaRPr lang="en-US" altLang="en-US" sz="1600" b="1"/>
          </a:p>
          <a:p>
            <a:pPr eaLnBrk="1" hangingPunct="1">
              <a:spcBef>
                <a:spcPct val="0"/>
              </a:spcBef>
            </a:pPr>
            <a:r>
              <a:rPr lang="en-US" altLang="en-US" sz="1600" b="1"/>
              <a:t>A description of the types of experiments covered   </a:t>
            </a:r>
          </a:p>
          <a:p>
            <a:pPr eaLnBrk="1" hangingPunct="1">
              <a:spcBef>
                <a:spcPct val="0"/>
              </a:spcBef>
            </a:pPr>
            <a:r>
              <a:rPr lang="en-US" altLang="en-US" sz="1600" b="1"/>
              <a:t>and the levels of review these experiments require.</a:t>
            </a:r>
          </a:p>
          <a:p>
            <a:pPr eaLnBrk="1" hangingPunct="1">
              <a:spcBef>
                <a:spcPct val="0"/>
              </a:spcBef>
            </a:pPr>
            <a:endParaRPr lang="en-US" altLang="en-US" sz="1600" b="1"/>
          </a:p>
          <a:p>
            <a:pPr eaLnBrk="1" hangingPunct="1">
              <a:spcBef>
                <a:spcPct val="0"/>
              </a:spcBef>
            </a:pPr>
            <a:r>
              <a:rPr lang="en-US" altLang="en-US" sz="1600" b="1"/>
              <a:t>And finally there is a section on the roles and </a:t>
            </a:r>
          </a:p>
          <a:p>
            <a:pPr eaLnBrk="1" hangingPunct="1">
              <a:spcBef>
                <a:spcPct val="0"/>
              </a:spcBef>
            </a:pPr>
            <a:r>
              <a:rPr lang="en-US" altLang="en-US" sz="1600" b="1"/>
              <a:t>responsibilities of individuals and entities involved</a:t>
            </a:r>
          </a:p>
          <a:p>
            <a:pPr eaLnBrk="1" hangingPunct="1">
              <a:spcBef>
                <a:spcPct val="0"/>
              </a:spcBef>
            </a:pPr>
            <a:r>
              <a:rPr lang="en-US" altLang="en-US" sz="1600" b="1"/>
              <a:t>in the conduct and oversight of research subject to the </a:t>
            </a:r>
            <a:r>
              <a:rPr lang="en-US" altLang="en-US" sz="1600" b="1" i="1"/>
              <a:t>NIH Guidelines</a:t>
            </a:r>
          </a:p>
          <a:p>
            <a:pPr eaLnBrk="1" hangingPunct="1">
              <a:spcBef>
                <a:spcPct val="0"/>
              </a:spcBef>
            </a:pPr>
            <a:endParaRPr lang="en-US" altLang="en-US" sz="1600" b="1"/>
          </a:p>
          <a:p>
            <a:pPr eaLnBrk="1" hangingPunct="1">
              <a:spcBef>
                <a:spcPct val="0"/>
              </a:spcBef>
            </a:pPr>
            <a:r>
              <a:rPr lang="en-US" altLang="en-US" sz="1600" b="1"/>
              <a:t>And there are also a large number of appendices which cover particular topics in greater detail.</a:t>
            </a:r>
          </a:p>
          <a:p>
            <a:pPr eaLnBrk="1" hangingPunct="1">
              <a:spcBef>
                <a:spcPct val="50000"/>
              </a:spcBef>
            </a:pPr>
            <a:endParaRPr lang="en-US" altLang="en-US" sz="1600"/>
          </a:p>
        </p:txBody>
      </p:sp>
    </p:spTree>
    <p:extLst>
      <p:ext uri="{BB962C8B-B14F-4D97-AF65-F5344CB8AC3E}">
        <p14:creationId xmlns:p14="http://schemas.microsoft.com/office/powerpoint/2010/main" val="1366421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952504-50E8-4487-AB68-5BE8A8D03930}" type="slidenum">
              <a:rPr lang="en-US" altLang="en-US"/>
              <a:pPr>
                <a:spcBef>
                  <a:spcPct val="0"/>
                </a:spcBef>
              </a:pPr>
              <a:t>30</a:t>
            </a:fld>
            <a:endParaRPr lang="en-US" altLang="en-US"/>
          </a:p>
        </p:txBody>
      </p:sp>
      <p:sp>
        <p:nvSpPr>
          <p:cNvPr id="66563" name="Rectangle 2"/>
          <p:cNvSpPr>
            <a:spLocks noGrp="1" noRot="1" noChangeAspect="1" noChangeArrowheads="1" noTextEdit="1"/>
          </p:cNvSpPr>
          <p:nvPr>
            <p:ph type="sldImg"/>
          </p:nvPr>
        </p:nvSpPr>
        <p:spPr>
          <a:xfrm>
            <a:off x="1789113" y="457200"/>
            <a:ext cx="3236912" cy="2427288"/>
          </a:xfrm>
          <a:ln/>
        </p:spPr>
      </p:sp>
      <p:sp>
        <p:nvSpPr>
          <p:cNvPr id="66564" name="Rectangle 3"/>
          <p:cNvSpPr>
            <a:spLocks noGrp="1" noChangeArrowheads="1"/>
          </p:cNvSpPr>
          <p:nvPr>
            <p:ph type="body" idx="1"/>
          </p:nvPr>
        </p:nvSpPr>
        <p:spPr>
          <a:xfrm>
            <a:off x="311150" y="3200400"/>
            <a:ext cx="6154738"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80083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C5440D-3F45-4F4F-A812-8896DA057FFB}" type="slidenum">
              <a:rPr lang="en-US" altLang="en-US"/>
              <a:pPr>
                <a:spcBef>
                  <a:spcPct val="0"/>
                </a:spcBef>
              </a:pPr>
              <a:t>31</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15122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32</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81896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520C5F-EC5D-434E-B11E-FF4F41794B8F}" type="slidenum">
              <a:rPr lang="en-US" altLang="en-US"/>
              <a:pPr>
                <a:spcBef>
                  <a:spcPct val="0"/>
                </a:spcBef>
              </a:pPr>
              <a:t>33</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54284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4F9DF8-034B-4725-A127-43DBBE5E5F47}" type="slidenum">
              <a:rPr lang="en-US" altLang="en-US"/>
              <a:pPr>
                <a:spcBef>
                  <a:spcPct val="0"/>
                </a:spcBef>
              </a:pPr>
              <a:t>34</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70423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8A1E8C-182A-46DD-B500-5CCB320F622F}" type="slidenum">
              <a:rPr lang="en-US" altLang="en-US"/>
              <a:pPr>
                <a:spcBef>
                  <a:spcPct val="0"/>
                </a:spcBef>
              </a:pPr>
              <a:t>35</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67231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019298-54F8-492E-9C83-375C93FBCC98}" type="slidenum">
              <a:rPr lang="en-US" altLang="en-US"/>
              <a:pPr>
                <a:spcBef>
                  <a:spcPct val="0"/>
                </a:spcBef>
              </a:pPr>
              <a:t>36</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60388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3E1DC1-DDDC-476C-9E37-BDD805965ACB}" type="slidenum">
              <a:rPr lang="en-US" altLang="en-US"/>
              <a:pPr>
                <a:spcBef>
                  <a:spcPct val="0"/>
                </a:spcBef>
              </a:pPr>
              <a:t>37</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2951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0663DE-9822-440E-9177-0663935DA9C2}" type="slidenum">
              <a:rPr lang="en-US" altLang="en-US"/>
              <a:pPr>
                <a:spcBef>
                  <a:spcPct val="0"/>
                </a:spcBef>
              </a:pPr>
              <a:t>38</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84519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E693B4-110E-4FB0-9597-EE226375CC42}" type="slidenum">
              <a:rPr lang="en-US" altLang="en-US"/>
              <a:pPr>
                <a:spcBef>
                  <a:spcPct val="0"/>
                </a:spcBef>
              </a:pPr>
              <a:t>39</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1293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74AFD4-E7F7-4D16-9BA0-82B9DBF1FC94}" type="slidenum">
              <a:rPr lang="en-US" altLang="en-US"/>
              <a:pPr>
                <a:spcBef>
                  <a:spcPct val="0"/>
                </a:spcBef>
              </a:pPr>
              <a:t>4</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93714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96141E-3AB7-464E-B111-B19BA15AE044}" type="slidenum">
              <a:rPr lang="en-US" altLang="en-US"/>
              <a:pPr>
                <a:spcBef>
                  <a:spcPct val="0"/>
                </a:spcBef>
              </a:pPr>
              <a:t>40</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p:txBody>
      </p:sp>
    </p:spTree>
    <p:extLst>
      <p:ext uri="{BB962C8B-B14F-4D97-AF65-F5344CB8AC3E}">
        <p14:creationId xmlns:p14="http://schemas.microsoft.com/office/powerpoint/2010/main" val="1569606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2BB432-E333-4EA4-9DCD-5EB3864EA59B}" type="slidenum">
              <a:rPr lang="en-US" altLang="en-US"/>
              <a:pPr>
                <a:spcBef>
                  <a:spcPct val="0"/>
                </a:spcBef>
              </a:pPr>
              <a:t>41</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31499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926A37-4A60-4CE8-B255-EDF9D2919E03}" type="slidenum">
              <a:rPr lang="en-US" altLang="en-US"/>
              <a:pPr>
                <a:spcBef>
                  <a:spcPct val="0"/>
                </a:spcBef>
              </a:pPr>
              <a:t>42</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46174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B611A6-9AFF-4395-B59A-780356F336A3}" type="slidenum">
              <a:rPr lang="en-US" altLang="en-US"/>
              <a:pPr>
                <a:spcBef>
                  <a:spcPct val="0"/>
                </a:spcBef>
              </a:pPr>
              <a:t>43</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51243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C65552-435B-498E-B85B-57E19430EAD7}" type="slidenum">
              <a:rPr lang="en-US" altLang="en-US"/>
              <a:pPr>
                <a:spcBef>
                  <a:spcPct val="0"/>
                </a:spcBef>
              </a:pPr>
              <a:t>44</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47235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2FC91-3A41-4246-B859-C6D5218B6CDB}" type="slidenum">
              <a:rPr lang="en-US" altLang="en-US"/>
              <a:pPr>
                <a:spcBef>
                  <a:spcPct val="0"/>
                </a:spcBef>
              </a:pPr>
              <a:t>45</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280120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BE2EDF-A4AE-4CA7-871A-BE030A3A37D3}" type="slidenum">
              <a:rPr lang="en-US" altLang="en-US"/>
              <a:pPr>
                <a:spcBef>
                  <a:spcPct val="0"/>
                </a:spcBef>
              </a:pPr>
              <a:t>46</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34943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FC400C-C7A6-409B-B4F6-C8E8875AF405}" type="slidenum">
              <a:rPr lang="en-US" altLang="en-US"/>
              <a:pPr>
                <a:spcBef>
                  <a:spcPct val="0"/>
                </a:spcBef>
              </a:pPr>
              <a:t>47</a:t>
            </a:fld>
            <a:endParaRPr lang="en-US" altLang="en-US"/>
          </a:p>
        </p:txBody>
      </p:sp>
      <p:sp>
        <p:nvSpPr>
          <p:cNvPr id="101379" name="Rectangle 2"/>
          <p:cNvSpPr>
            <a:spLocks noGrp="1" noRot="1" noChangeAspect="1" noChangeArrowheads="1" noTextEdit="1"/>
          </p:cNvSpPr>
          <p:nvPr>
            <p:ph type="sldImg"/>
          </p:nvPr>
        </p:nvSpPr>
        <p:spPr>
          <a:ln/>
        </p:spPr>
      </p:sp>
      <p:sp>
        <p:nvSpPr>
          <p:cNvPr id="101380" name="Notes Placeholder 7"/>
          <p:cNvSpPr>
            <a:spLocks noGrp="1"/>
          </p:cNvSpPr>
          <p:nvPr/>
        </p:nvSpPr>
        <p:spPr bwMode="auto">
          <a:xfrm>
            <a:off x="701675" y="4416425"/>
            <a:ext cx="56070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endParaRPr lang="en-US" altLang="en-US"/>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59287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48</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23159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FE3973-BD6D-4DC9-B547-8B4BDD6DDED1}" type="slidenum">
              <a:rPr lang="en-US" altLang="en-US"/>
              <a:pPr>
                <a:spcBef>
                  <a:spcPct val="0"/>
                </a:spcBef>
              </a:pPr>
              <a:t>49</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1401763" y="4343400"/>
            <a:ext cx="475138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6022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B71EBD-77D5-48A4-8D9F-57B0A9A62C56}" type="slidenum">
              <a:rPr lang="en-US" altLang="en-US"/>
              <a:pPr>
                <a:spcBef>
                  <a:spcPct val="0"/>
                </a:spcBef>
              </a:pPr>
              <a:t>5</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5"/>
          <p:cNvSpPr>
            <a:spLocks noGrp="1" noChangeArrowheads="1"/>
          </p:cNvSpPr>
          <p:nvPr>
            <p:ph type="body" idx="1"/>
          </p:nvPr>
        </p:nvSpPr>
        <p:spPr>
          <a:xfrm>
            <a:off x="779463" y="4419600"/>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110395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FC2FA6-398C-4E31-8ED9-96EC6609D32D}" type="slidenum">
              <a:rPr lang="en-US" altLang="en-US"/>
              <a:pPr>
                <a:spcBef>
                  <a:spcPct val="0"/>
                </a:spcBef>
              </a:pPr>
              <a:t>50</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466725" y="4416425"/>
            <a:ext cx="5999163" cy="442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p:txBody>
      </p:sp>
    </p:spTree>
    <p:extLst>
      <p:ext uri="{BB962C8B-B14F-4D97-AF65-F5344CB8AC3E}">
        <p14:creationId xmlns:p14="http://schemas.microsoft.com/office/powerpoint/2010/main" val="604781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12DD1B-12CD-413E-8EED-C77617917359}" type="slidenum">
              <a:rPr lang="en-US" altLang="en-US"/>
              <a:pPr>
                <a:spcBef>
                  <a:spcPct val="0"/>
                </a:spcBef>
              </a:pPr>
              <a:t>51</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623888" y="4416425"/>
            <a:ext cx="58420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006128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6D895E-864C-4664-85CF-4DBE4DEA8B1A}" type="slidenum">
              <a:rPr lang="en-US" altLang="en-US"/>
              <a:pPr>
                <a:spcBef>
                  <a:spcPct val="0"/>
                </a:spcBef>
              </a:pPr>
              <a:t>52</a:t>
            </a:fld>
            <a:endParaRPr lang="en-US" altLang="en-US"/>
          </a:p>
        </p:txBody>
      </p:sp>
      <p:sp>
        <p:nvSpPr>
          <p:cNvPr id="111619"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26328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27F04E-4F79-406A-B713-A7AC7848AC9D}" type="slidenum">
              <a:rPr lang="en-US" altLang="en-US"/>
              <a:pPr>
                <a:spcBef>
                  <a:spcPct val="0"/>
                </a:spcBef>
              </a:pPr>
              <a:t>53</a:t>
            </a:fld>
            <a:endParaRPr lang="en-US" altLang="en-US"/>
          </a:p>
        </p:txBody>
      </p:sp>
      <p:sp>
        <p:nvSpPr>
          <p:cNvPr id="113667" name="Rectangle 2"/>
          <p:cNvSpPr>
            <a:spLocks noGrp="1" noRot="1" noChangeAspect="1" noChangeArrowheads="1" noTextEdit="1"/>
          </p:cNvSpPr>
          <p:nvPr>
            <p:ph type="sldImg"/>
          </p:nvPr>
        </p:nvSpPr>
        <p:spPr>
          <a:xfrm>
            <a:off x="1219200" y="304800"/>
            <a:ext cx="4648200" cy="3486150"/>
          </a:xfrm>
          <a:ln/>
        </p:spPr>
      </p:sp>
      <p:sp>
        <p:nvSpPr>
          <p:cNvPr id="113668" name="Rectangle 3"/>
          <p:cNvSpPr>
            <a:spLocks noGrp="1" noChangeArrowheads="1"/>
          </p:cNvSpPr>
          <p:nvPr>
            <p:ph type="body" idx="1"/>
          </p:nvPr>
        </p:nvSpPr>
        <p:spPr>
          <a:xfrm>
            <a:off x="311150" y="4038600"/>
            <a:ext cx="6465888"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406111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869FE0-32FA-47F5-948D-86C040F2D14F}" type="slidenum">
              <a:rPr lang="en-US" altLang="en-US"/>
              <a:pPr>
                <a:spcBef>
                  <a:spcPct val="0"/>
                </a:spcBef>
              </a:pPr>
              <a:t>54</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623888" y="4416425"/>
            <a:ext cx="52959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739744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8367F6-27E4-481A-AE65-76CAD458746A}" type="slidenum">
              <a:rPr lang="en-US" altLang="en-US"/>
              <a:pPr>
                <a:spcBef>
                  <a:spcPct val="0"/>
                </a:spcBef>
              </a:pPr>
              <a:t>55</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623888" y="4416425"/>
            <a:ext cx="56848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478300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8B553C2-D6A3-4187-935A-647AE90BE997}" type="slidenum">
              <a:rPr lang="en-US" smtClean="0"/>
              <a:t>56</a:t>
            </a:fld>
            <a:endParaRPr lang="en-US"/>
          </a:p>
        </p:txBody>
      </p:sp>
      <p:sp>
        <p:nvSpPr>
          <p:cNvPr id="5" name="Notes Placeholder 2"/>
          <p:cNvSpPr>
            <a:spLocks noGrp="1"/>
          </p:cNvSpPr>
          <p:nvPr>
            <p:ph type="body" idx="1"/>
          </p:nvPr>
        </p:nvSpPr>
        <p:spPr/>
        <p:txBody>
          <a:bodyPr/>
          <a:lstStyle/>
          <a:p>
            <a:pPr eaLnBrk="1" hangingPunct="1"/>
            <a:endParaRPr lang="en-US" altLang="en-US" dirty="0"/>
          </a:p>
        </p:txBody>
      </p:sp>
    </p:spTree>
    <p:extLst>
      <p:ext uri="{BB962C8B-B14F-4D97-AF65-F5344CB8AC3E}">
        <p14:creationId xmlns:p14="http://schemas.microsoft.com/office/powerpoint/2010/main" val="3045093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966FB2-FDCB-4518-92C1-31455BBC7070}" type="slidenum">
              <a:rPr lang="en-US" altLang="en-US"/>
              <a:pPr>
                <a:spcBef>
                  <a:spcPct val="0"/>
                </a:spcBef>
              </a:pPr>
              <a:t>6</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3693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B53727-963E-459A-833E-D307FA64337E}" type="slidenum">
              <a:rPr lang="en-US" altLang="en-US"/>
              <a:pPr>
                <a:spcBef>
                  <a:spcPct val="0"/>
                </a:spcBef>
              </a:pPr>
              <a:t>7</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5462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C58AE5-8CAE-418D-940A-769A43C2CB38}" type="slidenum">
              <a:rPr lang="en-US" altLang="en-US"/>
              <a:pPr>
                <a:spcBef>
                  <a:spcPct val="0"/>
                </a:spcBef>
              </a:pPr>
              <a:t>8</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0892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D6929-C6CB-4C23-895F-F21B3DC3A01E}" type="slidenum">
              <a:rPr lang="en-US" altLang="en-US"/>
              <a:pPr>
                <a:spcBef>
                  <a:spcPct val="0"/>
                </a:spcBef>
              </a:pPr>
              <a:t>9</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44331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295400"/>
            <a:ext cx="5943600" cy="1470025"/>
          </a:xfrm>
        </p:spPr>
        <p:txBody>
          <a:bodyPr/>
          <a:lstStyle>
            <a:lvl1pPr algn="l">
              <a:defRPr b="1" i="0">
                <a:solidFill>
                  <a:srgbClr val="783CBD"/>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051175"/>
            <a:ext cx="5943600" cy="1752600"/>
          </a:xfrm>
        </p:spPr>
        <p:txBody>
          <a:bodyPr/>
          <a:lstStyle>
            <a:lvl1pPr marL="0" indent="0" algn="l">
              <a:buNone/>
              <a:defRPr b="0" i="0">
                <a:solidFill>
                  <a:schemeClr val="tx1">
                    <a:lumMod val="65000"/>
                    <a:lumOff val="35000"/>
                  </a:schemeClr>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956175"/>
            <a:ext cx="4191000" cy="695281"/>
          </a:xfrm>
          <a:prstGeom prst="rect">
            <a:avLst/>
          </a:prstGeom>
        </p:spPr>
      </p:pic>
    </p:spTree>
    <p:extLst>
      <p:ext uri="{BB962C8B-B14F-4D97-AF65-F5344CB8AC3E}">
        <p14:creationId xmlns:p14="http://schemas.microsoft.com/office/powerpoint/2010/main" val="237207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userDrawn="1">
            <p:ph idx="1"/>
          </p:nvPr>
        </p:nvSpPr>
        <p:spPr/>
        <p:txBody>
          <a:bodyPr>
            <a:normAutofit/>
          </a:bodyPr>
          <a:lstStyle>
            <a:lvl1pPr>
              <a:defRPr sz="3200"/>
            </a:lvl1pPr>
            <a:lvl2pPr>
              <a:defRPr sz="28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userDrawn="1">
            <p:ph type="ftr" sz="quarter" idx="11"/>
          </p:nvPr>
        </p:nvSpPr>
        <p:spPr>
          <a:xfrm>
            <a:off x="457200" y="6356350"/>
            <a:ext cx="5562600" cy="365125"/>
          </a:xfrm>
        </p:spPr>
        <p:txBody>
          <a:bodyPr/>
          <a:lstStyle>
            <a:lvl1pPr algn="l">
              <a:defRPr>
                <a:solidFill>
                  <a:schemeClr val="tx1"/>
                </a:solidFill>
              </a:defRPr>
            </a:lvl1pPr>
          </a:lstStyle>
          <a:p>
            <a:endParaRPr lang="en-US" dirty="0">
              <a:solidFill>
                <a:srgbClr val="000000"/>
              </a:solidFill>
            </a:endParaRPr>
          </a:p>
        </p:txBody>
      </p:sp>
      <p:sp>
        <p:nvSpPr>
          <p:cNvPr id="6" name="Slide Number Placeholder 5"/>
          <p:cNvSpPr>
            <a:spLocks noGrp="1"/>
          </p:cNvSpPr>
          <p:nvPr userDrawn="1">
            <p:ph type="sldNum" sz="quarter" idx="12"/>
          </p:nvPr>
        </p:nvSpPr>
        <p:spPr/>
        <p:txBody>
          <a:bodyPr/>
          <a:lstStyle>
            <a:lvl1pPr>
              <a:defRPr>
                <a:solidFill>
                  <a:schemeClr val="tx1"/>
                </a:solidFill>
              </a:defRPr>
            </a:lvl1pPr>
          </a:lstStyle>
          <a:p>
            <a:fld id="{C4DB34C1-EB1A-4537-BC1D-3975820F5E3E}" type="slidenum">
              <a:rPr lang="en-US" smtClean="0">
                <a:solidFill>
                  <a:srgbClr val="000000"/>
                </a:solidFill>
              </a:rPr>
              <a:pPr/>
              <a:t>‹#›</a:t>
            </a:fld>
            <a:endParaRPr lang="en-US" dirty="0">
              <a:solidFill>
                <a:srgbClr val="000000"/>
              </a:solidFill>
            </a:endParaRPr>
          </a:p>
        </p:txBody>
      </p:sp>
      <p:sp>
        <p:nvSpPr>
          <p:cNvPr id="2" name="Title 1"/>
          <p:cNvSpPr>
            <a:spLocks noGrp="1"/>
          </p:cNvSpPr>
          <p:nvPr userDrawn="1">
            <p:ph type="title"/>
          </p:nvPr>
        </p:nvSpPr>
        <p:spPr>
          <a:xfrm>
            <a:off x="457200" y="152400"/>
            <a:ext cx="8229600" cy="1143000"/>
          </a:xfrm>
        </p:spPr>
        <p:txBody>
          <a:bodyPr>
            <a:normAutofit/>
          </a:bodyPr>
          <a:lstStyle>
            <a:lvl1pPr algn="l">
              <a:defRPr sz="4000" b="1" i="0">
                <a:solidFill>
                  <a:srgbClr val="783CBD"/>
                </a:solidFill>
                <a:latin typeface="Roboto" charset="0"/>
                <a:ea typeface="Roboto" charset="0"/>
                <a:cs typeface="Roboto" charset="0"/>
              </a:defRPr>
            </a:lvl1pPr>
          </a:lstStyle>
          <a:p>
            <a:r>
              <a:rPr lang="en-US" dirty="0"/>
              <a:t>Click to edit Master title style</a:t>
            </a:r>
          </a:p>
        </p:txBody>
      </p:sp>
    </p:spTree>
    <p:extLst>
      <p:ext uri="{BB962C8B-B14F-4D97-AF65-F5344CB8AC3E}">
        <p14:creationId xmlns:p14="http://schemas.microsoft.com/office/powerpoint/2010/main" val="225195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userDrawn="1">
            <p:ph idx="1"/>
          </p:nvPr>
        </p:nvSpPr>
        <p:spPr>
          <a:xfrm>
            <a:off x="495300" y="1591734"/>
            <a:ext cx="5257800" cy="4245428"/>
          </a:xfrm>
        </p:spPr>
        <p:txBody>
          <a:bodyPr>
            <a:normAutofit/>
          </a:bodyPr>
          <a:lstStyle>
            <a:lvl1pPr>
              <a:defRPr sz="3200"/>
            </a:lvl1pPr>
            <a:lvl2pPr>
              <a:defRPr sz="28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userDrawn="1">
            <p:ph type="ftr" sz="quarter" idx="11"/>
          </p:nvPr>
        </p:nvSpPr>
        <p:spPr>
          <a:xfrm>
            <a:off x="457200" y="6356350"/>
            <a:ext cx="5562600" cy="365125"/>
          </a:xfrm>
        </p:spPr>
        <p:txBody>
          <a:bodyPr/>
          <a:lstStyle>
            <a:lvl1pPr algn="l">
              <a:defRPr>
                <a:solidFill>
                  <a:schemeClr val="tx1"/>
                </a:solidFill>
              </a:defRPr>
            </a:lvl1pPr>
          </a:lstStyle>
          <a:p>
            <a:endParaRPr lang="en-US" dirty="0">
              <a:solidFill>
                <a:srgbClr val="000000"/>
              </a:solidFill>
            </a:endParaRPr>
          </a:p>
        </p:txBody>
      </p:sp>
      <p:sp>
        <p:nvSpPr>
          <p:cNvPr id="6" name="Slide Number Placeholder 5"/>
          <p:cNvSpPr>
            <a:spLocks noGrp="1"/>
          </p:cNvSpPr>
          <p:nvPr userDrawn="1">
            <p:ph type="sldNum" sz="quarter" idx="12"/>
          </p:nvPr>
        </p:nvSpPr>
        <p:spPr/>
        <p:txBody>
          <a:bodyPr/>
          <a:lstStyle>
            <a:lvl1pPr>
              <a:defRPr>
                <a:solidFill>
                  <a:schemeClr val="tx1"/>
                </a:solidFill>
              </a:defRPr>
            </a:lvl1pPr>
          </a:lstStyle>
          <a:p>
            <a:fld id="{C4DB34C1-EB1A-4537-BC1D-3975820F5E3E}" type="slidenum">
              <a:rPr lang="en-US" smtClean="0">
                <a:solidFill>
                  <a:srgbClr val="000000"/>
                </a:solidFill>
              </a:rPr>
              <a:pPr/>
              <a:t>‹#›</a:t>
            </a:fld>
            <a:endParaRPr lang="en-US" dirty="0">
              <a:solidFill>
                <a:srgbClr val="000000"/>
              </a:solidFill>
            </a:endParaRPr>
          </a:p>
        </p:txBody>
      </p:sp>
      <p:sp>
        <p:nvSpPr>
          <p:cNvPr id="2" name="Title 1"/>
          <p:cNvSpPr>
            <a:spLocks noGrp="1"/>
          </p:cNvSpPr>
          <p:nvPr userDrawn="1">
            <p:ph type="title"/>
          </p:nvPr>
        </p:nvSpPr>
        <p:spPr>
          <a:xfrm>
            <a:off x="495300" y="143933"/>
            <a:ext cx="5257800" cy="1143000"/>
          </a:xfrm>
        </p:spPr>
        <p:txBody>
          <a:bodyPr>
            <a:normAutofit/>
          </a:bodyPr>
          <a:lstStyle>
            <a:lvl1pPr algn="l">
              <a:defRPr sz="4000" b="1" i="0">
                <a:solidFill>
                  <a:srgbClr val="783CBD"/>
                </a:solidFill>
                <a:latin typeface="Roboto" charset="0"/>
                <a:ea typeface="Roboto" charset="0"/>
                <a:cs typeface="Roboto" charset="0"/>
              </a:defRPr>
            </a:lvl1pPr>
          </a:lstStyle>
          <a:p>
            <a:r>
              <a:rPr lang="en-US" dirty="0"/>
              <a:t>Click to edit Master title style</a:t>
            </a:r>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7" t="3333" r="66667" b="16666"/>
          <a:stretch/>
        </p:blipFill>
        <p:spPr>
          <a:xfrm>
            <a:off x="6248400" y="359229"/>
            <a:ext cx="2667000" cy="5486400"/>
          </a:xfrm>
          <a:prstGeom prst="rect">
            <a:avLst/>
          </a:prstGeom>
        </p:spPr>
      </p:pic>
      <p:sp>
        <p:nvSpPr>
          <p:cNvPr id="9" name="Text Placeholder 8"/>
          <p:cNvSpPr>
            <a:spLocks noGrp="1"/>
          </p:cNvSpPr>
          <p:nvPr>
            <p:ph type="body" sz="quarter" idx="13"/>
          </p:nvPr>
        </p:nvSpPr>
        <p:spPr>
          <a:xfrm>
            <a:off x="6324600" y="762000"/>
            <a:ext cx="2514600" cy="1143000"/>
          </a:xfrm>
        </p:spPr>
        <p:txBody>
          <a:bodyPr>
            <a:noAutofit/>
          </a:bodyPr>
          <a:lstStyle>
            <a:lvl1pPr marL="0" indent="0">
              <a:buNone/>
              <a:defRPr sz="2400" b="1"/>
            </a:lvl1pPr>
          </a:lstStyle>
          <a:p>
            <a:pPr lvl="0"/>
            <a:r>
              <a:rPr lang="en-US" dirty="0"/>
              <a:t>Click to edit Master text styles</a:t>
            </a:r>
          </a:p>
        </p:txBody>
      </p:sp>
      <p:sp>
        <p:nvSpPr>
          <p:cNvPr id="11" name="Content Placeholder 10"/>
          <p:cNvSpPr>
            <a:spLocks noGrp="1"/>
          </p:cNvSpPr>
          <p:nvPr>
            <p:ph sz="quarter" idx="14"/>
          </p:nvPr>
        </p:nvSpPr>
        <p:spPr>
          <a:xfrm>
            <a:off x="6324600" y="2438400"/>
            <a:ext cx="2514600" cy="3276600"/>
          </a:xfrm>
        </p:spPr>
        <p:txBody>
          <a:bodyPr>
            <a:noAutofit/>
          </a:bodyPr>
          <a:lstStyle>
            <a:lvl1pPr marL="236538" indent="-236538">
              <a:tabLst/>
              <a:defRPr sz="1800">
                <a:solidFill>
                  <a:schemeClr val="bg1"/>
                </a:solidFill>
              </a:defRPr>
            </a:lvl1pPr>
            <a:lvl2pPr marL="515938" indent="-228600">
              <a:tabLst/>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71432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E698C3-580C-4FB1-94CB-910CB08E5296}" type="datetimeFigureOut">
              <a:rPr lang="en-US" smtClean="0">
                <a:solidFill>
                  <a:srgbClr val="000000">
                    <a:tint val="75000"/>
                  </a:srgbClr>
                </a:solidFill>
              </a:rPr>
              <a:pPr/>
              <a:t>9/23/2019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DB34C1-EB1A-4537-BC1D-3975820F5E3E}" type="slidenum">
              <a:rPr lang="en-US" smtClean="0">
                <a:solidFill>
                  <a:srgbClr val="000000">
                    <a:tint val="75000"/>
                  </a:srgbClr>
                </a:solidFill>
              </a:rPr>
              <a:pPr/>
              <a:t>‹#›</a:t>
            </a:fld>
            <a:endParaRPr lang="en-US">
              <a:solidFill>
                <a:srgbClr val="000000">
                  <a:tint val="75000"/>
                </a:srgbClr>
              </a:solidFill>
            </a:endParaRPr>
          </a:p>
        </p:txBody>
      </p:sp>
      <p:sp>
        <p:nvSpPr>
          <p:cNvPr id="7" name="Content Placeholder 6"/>
          <p:cNvSpPr>
            <a:spLocks noGrp="1"/>
          </p:cNvSpPr>
          <p:nvPr>
            <p:ph sz="quarter" idx="13"/>
          </p:nvPr>
        </p:nvSpPr>
        <p:spPr>
          <a:xfrm>
            <a:off x="457200" y="1371600"/>
            <a:ext cx="8229600" cy="4984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1551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1676400"/>
            <a:ext cx="9144000" cy="3276600"/>
          </a:xfrm>
          <a:prstGeom prst="rect">
            <a:avLst/>
          </a:prstGeom>
          <a:solidFill>
            <a:srgbClr val="005D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1905000"/>
            <a:ext cx="8229600" cy="2895600"/>
          </a:xfrm>
        </p:spPr>
        <p:txBody>
          <a:bodyPr>
            <a:normAutofit/>
          </a:bodyPr>
          <a:lstStyle>
            <a:lvl1pPr>
              <a:defRPr sz="3000">
                <a:solidFill>
                  <a:schemeClr val="bg1"/>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C4DB34C1-EB1A-4537-BC1D-3975820F5E3E}"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6260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04800" y="152400"/>
            <a:ext cx="8229600" cy="1143000"/>
          </a:xfrm>
        </p:spPr>
        <p:txBody>
          <a:bodyPr>
            <a:normAutofit/>
          </a:bodyPr>
          <a:lstStyle>
            <a:lvl1pPr>
              <a:defRPr sz="3000">
                <a:solidFill>
                  <a:srgbClr val="783CBD"/>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C4DB34C1-EB1A-4537-BC1D-3975820F5E3E}" type="slidenum">
              <a:rPr lang="en-US" smtClean="0">
                <a:solidFill>
                  <a:srgbClr val="000000">
                    <a:tint val="75000"/>
                  </a:srgbClr>
                </a:solidFill>
              </a:rPr>
              <a:pPr/>
              <a:t>‹#›</a:t>
            </a:fld>
            <a:endParaRPr lang="en-US" dirty="0">
              <a:solidFill>
                <a:srgbClr val="000000">
                  <a:tint val="75000"/>
                </a:srgbClr>
              </a:solidFill>
            </a:endParaRPr>
          </a:p>
        </p:txBody>
      </p:sp>
      <p:sp>
        <p:nvSpPr>
          <p:cNvPr id="7" name="Content Placeholder 6"/>
          <p:cNvSpPr>
            <a:spLocks noGrp="1"/>
          </p:cNvSpPr>
          <p:nvPr>
            <p:ph sz="quarter" idx="13"/>
          </p:nvPr>
        </p:nvSpPr>
        <p:spPr>
          <a:xfrm>
            <a:off x="304800" y="2514600"/>
            <a:ext cx="8382000" cy="384175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57242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7200" y="6356350"/>
            <a:ext cx="5562600" cy="365125"/>
          </a:xfrm>
        </p:spPr>
        <p:txBody>
          <a:bodyPr/>
          <a:lstStyle>
            <a:lvl1pPr algn="l">
              <a:defRPr>
                <a:solidFill>
                  <a:schemeClr val="tx1"/>
                </a:solidFill>
              </a:defRPr>
            </a:lvl1pPr>
          </a:lstStyle>
          <a:p>
            <a:endParaRPr lang="en-US">
              <a:solidFill>
                <a:srgbClr val="DEDED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39BEE77-B0B8-44EB-8CC1-438A6CB5E5AD}" type="slidenum">
              <a:rPr lang="en-US" smtClean="0"/>
              <a:pPr/>
              <a:t>‹#›</a:t>
            </a:fld>
            <a:endParaRPr lang="en-US" dirty="0"/>
          </a:p>
        </p:txBody>
      </p:sp>
      <p:sp>
        <p:nvSpPr>
          <p:cNvPr id="2" name="Title 1"/>
          <p:cNvSpPr>
            <a:spLocks noGrp="1"/>
          </p:cNvSpPr>
          <p:nvPr>
            <p:ph type="title"/>
          </p:nvPr>
        </p:nvSpPr>
        <p:spPr>
          <a:xfrm>
            <a:off x="457200" y="152400"/>
            <a:ext cx="8229600" cy="1143000"/>
          </a:xfrm>
        </p:spPr>
        <p:txBody>
          <a:bodyPr>
            <a:normAutofit/>
          </a:bodyPr>
          <a:lstStyle>
            <a:lvl1pPr algn="l">
              <a:defRPr sz="4000" b="1" i="0">
                <a:solidFill>
                  <a:srgbClr val="783CBD"/>
                </a:solidFill>
                <a:latin typeface="Roboto" charset="0"/>
                <a:ea typeface="Roboto" charset="0"/>
                <a:cs typeface="Roboto" charset="0"/>
              </a:defRPr>
            </a:lvl1pPr>
          </a:lstStyle>
          <a:p>
            <a:r>
              <a:rPr lang="en-US"/>
              <a:t>Click to edit Master title style</a:t>
            </a:r>
            <a:endParaRPr lang="en-US" dirty="0"/>
          </a:p>
        </p:txBody>
      </p:sp>
    </p:spTree>
    <p:extLst>
      <p:ext uri="{BB962C8B-B14F-4D97-AF65-F5344CB8AC3E}">
        <p14:creationId xmlns:p14="http://schemas.microsoft.com/office/powerpoint/2010/main" val="251235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95300" y="1591734"/>
            <a:ext cx="5257800" cy="4245428"/>
          </a:xfrm>
        </p:spPr>
        <p:txBody>
          <a:bodyPr>
            <a:normAutofit/>
          </a:bodyPr>
          <a:lstStyle>
            <a:lvl1pPr>
              <a:defRPr sz="3200"/>
            </a:lvl1pPr>
            <a:lvl2pPr>
              <a:defRPr sz="28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7200" y="6356350"/>
            <a:ext cx="5562600" cy="365125"/>
          </a:xfrm>
        </p:spPr>
        <p:txBody>
          <a:bodyPr/>
          <a:lstStyle>
            <a:lvl1pPr algn="l">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86F2E2D-CF56-47A3-9559-E9E274860FFE}" type="slidenum">
              <a:rPr lang="en-US" smtClean="0"/>
              <a:pPr/>
              <a:t>‹#›</a:t>
            </a:fld>
            <a:endParaRPr lang="en-US" dirty="0"/>
          </a:p>
        </p:txBody>
      </p:sp>
      <p:sp>
        <p:nvSpPr>
          <p:cNvPr id="2" name="Title 1"/>
          <p:cNvSpPr>
            <a:spLocks noGrp="1"/>
          </p:cNvSpPr>
          <p:nvPr>
            <p:ph type="title"/>
          </p:nvPr>
        </p:nvSpPr>
        <p:spPr>
          <a:xfrm>
            <a:off x="495300" y="143933"/>
            <a:ext cx="5257800" cy="1143000"/>
          </a:xfrm>
        </p:spPr>
        <p:txBody>
          <a:bodyPr>
            <a:normAutofit/>
          </a:bodyPr>
          <a:lstStyle>
            <a:lvl1pPr algn="l">
              <a:defRPr sz="4000" b="1" i="0">
                <a:solidFill>
                  <a:srgbClr val="783CBD"/>
                </a:solidFill>
                <a:latin typeface="Roboto" charset="0"/>
                <a:ea typeface="Roboto" charset="0"/>
                <a:cs typeface="Roboto" charset="0"/>
              </a:defRPr>
            </a:lvl1pPr>
          </a:lstStyle>
          <a:p>
            <a:r>
              <a:rPr lang="en-US"/>
              <a:t>Click to edit Master title style</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167" t="3333" r="66667" b="16666"/>
          <a:stretch/>
        </p:blipFill>
        <p:spPr>
          <a:xfrm>
            <a:off x="6248400" y="359229"/>
            <a:ext cx="2667000" cy="5486400"/>
          </a:xfrm>
          <a:prstGeom prst="rect">
            <a:avLst/>
          </a:prstGeom>
        </p:spPr>
      </p:pic>
    </p:spTree>
    <p:extLst>
      <p:ext uri="{BB962C8B-B14F-4D97-AF65-F5344CB8AC3E}">
        <p14:creationId xmlns:p14="http://schemas.microsoft.com/office/powerpoint/2010/main" val="276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DEDEDE"/>
              </a:solidFill>
            </a:endParaRPr>
          </a:p>
        </p:txBody>
      </p:sp>
      <p:sp>
        <p:nvSpPr>
          <p:cNvPr id="4" name="Footer Placeholder 3"/>
          <p:cNvSpPr>
            <a:spLocks noGrp="1"/>
          </p:cNvSpPr>
          <p:nvPr>
            <p:ph type="ftr" sz="quarter" idx="11"/>
          </p:nvPr>
        </p:nvSpPr>
        <p:spPr/>
        <p:txBody>
          <a:bodyPr/>
          <a:lstStyle/>
          <a:p>
            <a:endParaRPr lang="en-US">
              <a:solidFill>
                <a:srgbClr val="DEDEDE"/>
              </a:solidFill>
            </a:endParaRPr>
          </a:p>
        </p:txBody>
      </p:sp>
      <p:sp>
        <p:nvSpPr>
          <p:cNvPr id="5" name="Slide Number Placeholder 4"/>
          <p:cNvSpPr>
            <a:spLocks noGrp="1"/>
          </p:cNvSpPr>
          <p:nvPr>
            <p:ph type="sldNum" sz="quarter" idx="12"/>
          </p:nvPr>
        </p:nvSpPr>
        <p:spPr/>
        <p:txBody>
          <a:bodyPr/>
          <a:lstStyle/>
          <a:p>
            <a:fld id="{D39BEE77-B0B8-44EB-8CC1-438A6CB5E5AD}" type="slidenum">
              <a:rPr lang="en-US" smtClean="0"/>
              <a:pPr/>
              <a:t>‹#›</a:t>
            </a:fld>
            <a:endParaRPr lang="en-US"/>
          </a:p>
        </p:txBody>
      </p:sp>
    </p:spTree>
    <p:extLst>
      <p:ext uri="{BB962C8B-B14F-4D97-AF65-F5344CB8AC3E}">
        <p14:creationId xmlns:p14="http://schemas.microsoft.com/office/powerpoint/2010/main" val="251830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1676400"/>
            <a:ext cx="9144000" cy="3276600"/>
          </a:xfrm>
          <a:prstGeom prst="rect">
            <a:avLst/>
          </a:prstGeom>
          <a:solidFill>
            <a:srgbClr val="005D8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0"/>
            <a:ext cx="8229600" cy="1143000"/>
          </a:xfrm>
        </p:spPr>
        <p:txBody>
          <a:bodyPr>
            <a:normAutofit/>
          </a:bodyPr>
          <a:lstStyle>
            <a:lvl1pPr>
              <a:defRPr sz="3000">
                <a:solidFill>
                  <a:schemeClr val="bg1"/>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F2E2D-CF56-47A3-9559-E9E274860FFE}" type="slidenum">
              <a:rPr lang="en-US" smtClean="0"/>
              <a:pPr/>
              <a:t>‹#›</a:t>
            </a:fld>
            <a:endParaRPr lang="en-US" dirty="0"/>
          </a:p>
        </p:txBody>
      </p:sp>
    </p:spTree>
    <p:extLst>
      <p:ext uri="{BB962C8B-B14F-4D97-AF65-F5344CB8AC3E}">
        <p14:creationId xmlns:p14="http://schemas.microsoft.com/office/powerpoint/2010/main" val="258456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04800" y="152400"/>
            <a:ext cx="8229600" cy="1143000"/>
          </a:xfrm>
        </p:spPr>
        <p:txBody>
          <a:bodyPr>
            <a:normAutofit/>
          </a:bodyPr>
          <a:lstStyle>
            <a:lvl1pPr>
              <a:defRPr sz="3000">
                <a:solidFill>
                  <a:srgbClr val="783CBD"/>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F2E2D-CF56-47A3-9559-E9E274860FFE}" type="slidenum">
              <a:rPr lang="en-US" smtClean="0"/>
              <a:pPr/>
              <a:t>‹#›</a:t>
            </a:fld>
            <a:endParaRPr lang="en-US" dirty="0"/>
          </a:p>
        </p:txBody>
      </p:sp>
    </p:spTree>
    <p:extLst>
      <p:ext uri="{BB962C8B-B14F-4D97-AF65-F5344CB8AC3E}">
        <p14:creationId xmlns:p14="http://schemas.microsoft.com/office/powerpoint/2010/main" val="247306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ACD433"/>
              </a:solidFill>
            </a:endParaRPr>
          </a:p>
        </p:txBody>
      </p:sp>
      <p:sp>
        <p:nvSpPr>
          <p:cNvPr id="6" name="Footer Placeholder 5"/>
          <p:cNvSpPr>
            <a:spLocks noGrp="1"/>
          </p:cNvSpPr>
          <p:nvPr>
            <p:ph type="ftr" sz="quarter" idx="11"/>
          </p:nvPr>
        </p:nvSpPr>
        <p:spPr/>
        <p:txBody>
          <a:bodyPr/>
          <a:lstStyle/>
          <a:p>
            <a:endParaRPr lang="en-US">
              <a:solidFill>
                <a:srgbClr val="ACD433"/>
              </a:solidFill>
            </a:endParaRPr>
          </a:p>
        </p:txBody>
      </p:sp>
      <p:sp>
        <p:nvSpPr>
          <p:cNvPr id="7" name="Slide Number Placeholder 6"/>
          <p:cNvSpPr>
            <a:spLocks noGrp="1"/>
          </p:cNvSpPr>
          <p:nvPr>
            <p:ph type="sldNum" sz="quarter" idx="12"/>
          </p:nvPr>
        </p:nvSpPr>
        <p:spPr/>
        <p:txBody>
          <a:bodyPr/>
          <a:lstStyle/>
          <a:p>
            <a:fld id="{37529813-D96C-47EC-A96A-E0CCF5FCDC2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8566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8318" y="0"/>
            <a:ext cx="2155682" cy="6858000"/>
          </a:xfrm>
          <a:prstGeom prst="rect">
            <a:avLst/>
          </a:prstGeom>
        </p:spPr>
      </p:pic>
      <p:sp>
        <p:nvSpPr>
          <p:cNvPr id="2" name="Title 1"/>
          <p:cNvSpPr>
            <a:spLocks noGrp="1"/>
          </p:cNvSpPr>
          <p:nvPr>
            <p:ph type="ctrTitle"/>
          </p:nvPr>
        </p:nvSpPr>
        <p:spPr>
          <a:xfrm>
            <a:off x="685800" y="1295400"/>
            <a:ext cx="5943600" cy="1470025"/>
          </a:xfrm>
        </p:spPr>
        <p:txBody>
          <a:bodyPr/>
          <a:lstStyle>
            <a:lvl1pPr algn="l">
              <a:defRPr b="1" i="0">
                <a:solidFill>
                  <a:srgbClr val="783CBD"/>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685800" y="3051175"/>
            <a:ext cx="5943600" cy="1752600"/>
          </a:xfrm>
        </p:spPr>
        <p:txBody>
          <a:bodyPr/>
          <a:lstStyle>
            <a:lvl1pPr marL="0" indent="0" algn="l">
              <a:buNone/>
              <a:defRPr b="0" i="0">
                <a:solidFill>
                  <a:schemeClr val="tx1">
                    <a:lumMod val="65000"/>
                    <a:lumOff val="35000"/>
                  </a:schemeClr>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0" y="4956175"/>
            <a:ext cx="4191000" cy="695281"/>
          </a:xfrm>
          <a:prstGeom prst="rect">
            <a:avLst/>
          </a:prstGeom>
        </p:spPr>
      </p:pic>
    </p:spTree>
    <p:extLst>
      <p:ext uri="{BB962C8B-B14F-4D97-AF65-F5344CB8AC3E}">
        <p14:creationId xmlns:p14="http://schemas.microsoft.com/office/powerpoint/2010/main" val="98754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nference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417"/>
            <a:ext cx="9144000" cy="6861658"/>
          </a:xfrm>
          <a:prstGeom prst="rect">
            <a:avLst/>
          </a:prstGeom>
        </p:spPr>
      </p:pic>
      <p:sp>
        <p:nvSpPr>
          <p:cNvPr id="2" name="Title 1"/>
          <p:cNvSpPr>
            <a:spLocks noGrp="1"/>
          </p:cNvSpPr>
          <p:nvPr>
            <p:ph type="ctrTitle"/>
          </p:nvPr>
        </p:nvSpPr>
        <p:spPr>
          <a:xfrm>
            <a:off x="0" y="2362200"/>
            <a:ext cx="9144000" cy="1600199"/>
          </a:xfrm>
        </p:spPr>
        <p:txBody>
          <a:bodyPr/>
          <a:lstStyle>
            <a:lvl1pPr algn="ctr">
              <a:defRPr b="1" i="0">
                <a:solidFill>
                  <a:srgbClr val="783CBD"/>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0" y="4038600"/>
            <a:ext cx="9144000" cy="762000"/>
          </a:xfrm>
        </p:spPr>
        <p:txBody>
          <a:bodyPr/>
          <a:lstStyle>
            <a:lvl1pPr marL="0" indent="0" algn="ctr">
              <a:buNone/>
              <a:defRPr b="0" i="0">
                <a:solidFill>
                  <a:schemeClr val="tx1">
                    <a:lumMod val="65000"/>
                    <a:lumOff val="35000"/>
                  </a:schemeClr>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0069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F2E2D-CF56-47A3-9559-E9E274860FFE}" type="slidenum">
              <a:rPr lang="en-US" smtClean="0"/>
              <a:pPr/>
              <a:t>‹#›</a:t>
            </a:fld>
            <a:endParaRPr lang="en-US" dirty="0"/>
          </a:p>
        </p:txBody>
      </p:sp>
    </p:spTree>
    <p:extLst>
      <p:ext uri="{BB962C8B-B14F-4D97-AF65-F5344CB8AC3E}">
        <p14:creationId xmlns:p14="http://schemas.microsoft.com/office/powerpoint/2010/main" val="22294953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28" r:id="rId7"/>
  </p:sldLayoutIdLst>
  <p:hf hdr="0" ftr="0" dt="0"/>
  <p:txStyles>
    <p:titleStyle>
      <a:lvl1pPr algn="l" defTabSz="914400" rtl="0" eaLnBrk="1" latinLnBrk="0" hangingPunct="1">
        <a:spcBef>
          <a:spcPct val="0"/>
        </a:spcBef>
        <a:buNone/>
        <a:defRPr sz="4400" b="1" i="0" kern="1200">
          <a:solidFill>
            <a:srgbClr val="783CBD"/>
          </a:solidFill>
          <a:latin typeface="Arial" charset="0"/>
          <a:ea typeface="Arial" charset="0"/>
          <a:cs typeface="Arial" charset="0"/>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698C3-580C-4FB1-94CB-910CB08E5296}" type="datetimeFigureOut">
              <a:rPr lang="en-US" smtClean="0">
                <a:solidFill>
                  <a:srgbClr val="000000">
                    <a:tint val="75000"/>
                  </a:srgbClr>
                </a:solidFill>
              </a:rPr>
              <a:pPr/>
              <a:t>9/23/2019</a:t>
            </a:fld>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B34C1-EB1A-4537-BC1D-3975820F5E3E}"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274111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txStyles>
    <p:titleStyle>
      <a:lvl1pPr algn="l" defTabSz="914400" rtl="0" eaLnBrk="1" latinLnBrk="0" hangingPunct="1">
        <a:spcBef>
          <a:spcPct val="0"/>
        </a:spcBef>
        <a:buNone/>
        <a:defRPr sz="4400" b="1" i="0" kern="1200">
          <a:solidFill>
            <a:srgbClr val="783CBD"/>
          </a:solidFill>
          <a:latin typeface="Arial" charset="0"/>
          <a:ea typeface="Arial" charset="0"/>
          <a:cs typeface="Arial" charset="0"/>
        </a:defRPr>
      </a:lvl1pPr>
    </p:titleStyle>
    <p:bodyStyle>
      <a:lvl1pPr marL="342900" indent="-342900" algn="l" defTabSz="914400" rtl="0" eaLnBrk="1" latinLnBrk="0" hangingPunct="1">
        <a:spcBef>
          <a:spcPct val="20000"/>
        </a:spcBef>
        <a:buClr>
          <a:srgbClr val="783CBD"/>
        </a:buClr>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Clr>
          <a:srgbClr val="307491"/>
        </a:buClr>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Clr>
          <a:srgbClr val="307491"/>
        </a:buClr>
        <a:buFont typeface="Arial" panose="020B0604020202020204" pitchFamily="34" charset="0"/>
        <a:buChar char="–"/>
        <a:defRPr sz="20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Clr>
          <a:srgbClr val="307491"/>
        </a:buClr>
        <a:buFont typeface="Arial" panose="020B0604020202020204" pitchFamily="34" charset="0"/>
        <a:buChar char="»"/>
        <a:defRPr sz="20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rds.yahoo.com/_ylt=A0WTefR3B21JmscA1Q.JzbkF;_ylu=X3oDMTBpZm5udGl1BHBvcwM1BHNlYwNzcgR2dGlkAw--/SIG=1eummdnpc/EXP=1231968503/**http:/images.search.yahoo.com/images/view?back=http://images.search.yahoo.com/search/images?p%3Debola%26fr%3Dyfp-t-104%26ei%3Dutf-8%26x%3Dwrt&amp;w=288&amp;h=227&amp;imgurl=cydathria.com/images/general/ebola.jpg&amp;rurl=http://cydathria.com/ebola.html&amp;size=12.8kB&amp;name=ebola.jpg&amp;p=ebola&amp;type=JPG&amp;oid=18a63fa3a4309814&amp;no=5&amp;tt=29,830&amp;sigr=10vmlarbi&amp;sigi=116e6k4to&amp;sigb=12gd2vpd7" TargetMode="External"/><Relationship Id="rId7" Type="http://schemas.openxmlformats.org/officeDocument/2006/relationships/hyperlink" Target="http://rds.yahoo.com/_ylt=A0WTefMBCW1JCQUAgB2JzbkF;_ylu=X3oDMTBpdDZuNzZrBHBvcwM5BHNlYwNzcgR2dGlkAw--/SIG=1m839aj48/EXP=1231968897/**http:/images.search.yahoo.com/images/view?back=http://images.search.yahoo.com/search/images?p%3Dsmallpox%26sp%3D1%26fr2%3D%26y%3DSearch%26ei%3DUTF-8%26fr%3Dyfp-t-104%26x%3Dwrt%26js%3D1%26ni%3D21%26ei%3DUTF-8%26SpellState%3Dn-2598519464_q-PnljFM2gDI/YuV0eloYlRwAAAA@@&amp;w=230&amp;h=227&amp;imgurl=bepast.org/docs/photos/Smallpox/smallpox_yellow.jpg&amp;rurl=http://bepast.org/dataman.pl?c%3Dlib%26dir%3Ddocs/photos&amp;size=39.3kB&amp;name=smallpox_yellow.jpg&amp;p=smallpox&amp;type=JPG&amp;oid=6626e54a5046a0c4&amp;no=9&amp;tt=25,331&amp;sigr=11ircdg73&amp;sigi=11jp4t56f&amp;sigb=15h71qkq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rds.yahoo.com/_ylt=A0WTefezCG1JfqQAniiJzbkF;_ylu=X3oDMTBpdnJhMHUzBHBvcwMxBHNlYwNzcgR2dGlkAw--/SIG=1i58miood/EXP=1231968819/**http:/images.search.yahoo.com/images/view?back=http://images.search.yahoo.com/search/images?p%3Dyersinia%2Bpestis%26fr%3Dyfp-t-104%26ei%3Dutf-8%26x%3Dwrt&amp;w=330&amp;h=244&amp;imgurl=www.dw-world.de/image/0,,445682_4,00.jpg&amp;rurl=http://www.dw-world.de/popups/popup_lupe/0,,674551,00.html&amp;size=21.4kB&amp;name=0,,445682_4,00.jpg&amp;p=yersinia+pestis&amp;type=JPG&amp;oid=c113bfda96d4dc2e&amp;no=1&amp;tt=1,875&amp;sigr=11qo9lr1j&amp;sigi=118vvgh6m&amp;sigb=12qie1hmv" TargetMode="External"/><Relationship Id="rId10" Type="http://schemas.openxmlformats.org/officeDocument/2006/relationships/image" Target="../media/image19.jpeg"/><Relationship Id="rId4" Type="http://schemas.openxmlformats.org/officeDocument/2006/relationships/image" Target="../media/image16.jpeg"/><Relationship Id="rId9" Type="http://schemas.openxmlformats.org/officeDocument/2006/relationships/hyperlink" Target="http://rds.yahoo.com/_ylt=A0WTefbvB21J3IYAdvaJzbkF;_ylu=X3oDMTBpc2VvdmQ2BHBvcwM3BHNlYwNzcgR2dGlkAw--/SIG=1i5l1v6uf/EXP=1231968623/**http:/images.search.yahoo.com/images/view?back=http://images.search.yahoo.com/search/images?p%3Dgiardia%26fr%3Dyfp-t-104%26ei%3Dutf-8%26x%3Dwrt&amp;w=148&amp;h=109&amp;imgurl=www.wateraid.org/images/cm_images/uk/about_us/oasis/2007/Giardia.jpg&amp;rurl=http://www.wateraid.org/usa/about_us/oasis/springsummer_07/5344.asp&amp;size=17.3kB&amp;name=Giardia.jpg&amp;p=giardia&amp;type=JPG&amp;oid=43105978bcd9e5f0&amp;no=7&amp;tt=8,971&amp;sigr=123d6ob40&amp;sigi=124in3g89&amp;sigb=12iki9bl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rds.yahoo.com/_ylt=A0WTb_qiBW1JV1QAUrqJzbkF;_ylu=X3oDMTBqNzNhb3I1BHBvcwMyMQRzZWMDc3IEdnRpZAM-/SIG=1mbgr96e8/EXP=1231968034/**http:/images.search.yahoo.com/images/view?back=http://images.search.yahoo.com/search/images?p%3Dtissue%2Bculture%26ei%3DUTF-8%26fr%3Dyfp-t-104%26xargs%3D0%26pstart%3D1%26b%3D21%26ni%3D20&amp;w=500&amp;h=375&amp;imgurl=static.flickr.com/35/123146878_2424ac4914.jpg&amp;rurl=http://www.flickr.com/photos/oldattic/123146878/&amp;size=110.2kB&amp;name=tissue+culture&amp;p=tissue+culture&amp;type=JPG&amp;oid=38ccc8336d6562c4&amp;fusr=oldattic&amp;tit=tissue+culture&amp;hurl=http://www.flickr.com/photos/oldattic/&amp;no=21&amp;tt=24,175&amp;sigr=11g803n81&amp;sigi=11dnep9v1&amp;sigb=13fqvk0fd&amp;sigh=116ikj6r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images.search.yahoo.com/search/%20http:/images.search.yahoo.com/search/images/view?back=http://images.search.yahoo.com/search/images?p%3Dsheep%26toggle%3D1%26cop%3Dmss%26ei%3DUTF-8%26fr%3Dyfp-t-471%26b%3D41&amp;w=375&amp;h=500&amp;imgurl=static.flickr.com/86/235985551_1c6cabd4f7_m.jpg&amp;rurl=http://www.flickr.com/photos/robnwatkins/235985551/&amp;size=156.9kB&amp;name=235985551_1c6cabd4f7.jpg&amp;p=sheep&amp;type=jpeg&amp;no=51&amp;tt=1,054,399&amp;oid=8c11ecdd3c84987c&amp;fusr=-RobW-&amp;tit=Henry+-+Portrait+of+a+Sheep&amp;hurl=http://www.flickr.com/photos/robnwatkins/&amp;ei=UTF-8&amp;src=p" TargetMode="Externa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images.search.yahoo.com/search/%20http:/images.search.yahoo.com/search/images/view?back=http://images.search.yahoo.com/search/images?p%3Dplant%2Binsect%26ei%3DUTF-8%26fr%3Dyfp-t-471%26x%3Dwrt&amp;w=436&amp;h=500&amp;imgurl=static.flickr.com/21/31977607_7e8456ce9a_m.jpg&amp;rurl=http://www.flickr.com/photos/urtica/31977607/&amp;size=58.3kB&amp;name=31977607_7e8456ce9a.jpg&amp;p=plant+insect&amp;type=jpeg&amp;no=12&amp;tt=24,871&amp;oid=4a33be3cf49db3d6&amp;fusr=urtica&amp;tit=Scarlet+Plant+Bug+on+Purple+Loosestrife&amp;hurl=http://www.flickr.com/photos/urtica/&amp;ei=UTF-8&amp;src=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rds.yahoo.com/_ylt=A0WTb_tvE61LcnUAKwiJzbkF;_ylu=X3oDMTBqaHBscmZmBHBvcwMxMwRzZWMDc3IEdnRpZAM-/SIG=1gauesccs/EXP=1269720303/**http:/images.search.yahoo.com/images/view?back=http://images.search.yahoo.com/search/images?p%3Ddna%2Bin%2Btube%26ei%3Dutf-8%26fr%3Dyfp-t-701&amp;w=500&amp;h=500&amp;imgurl=people.ucsc.edu/~freiwald/photos/DNA_in_tube.JPG&amp;rurl=http://people.ucsc.edu/~freiwald/photos&amp;size=21k&amp;name=DNA+in+tube+JPG&amp;p=dna+in+tube&amp;oid=3b19729267ad8c64&amp;fr2=&amp;no=13&amp;tt=1062&amp;sigr=117shvscv&amp;sigi=11g6ekhhd&amp;sigb=12gcgadv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rds.yahoo.com/_ylt=A0WTefbJB61LNQUAhFWJzbkF;_ylu=X3oDMTBqMjZqMWxsBHBvcwMyMwRzZWMDc3IEdnRpZAM-/SIG=1ks8cvb0j/EXP=1269717321/**http:/images.search.yahoo.com/images/view?back=http://images.search.yahoo.com/search/images?p%3Dtissue%2Bculture%26b%3D21%26ni%3D20%26ei%3Dutf-8%26xargs%3D0%26pstart%3D1%26fr%3Dyfp-t-701&amp;w=640&amp;h=480&amp;imgurl=www.cosmosbiomedical.com/images/dmeimages/Tissue%20culture%20cells%203.JPG&amp;rurl=http://www.cosmosbiomedical.com/bacti/otherproducts/DMEimagespage1.shtml&amp;size=268k&amp;name=Tissue+culture+c...&amp;p=tissue+culture&amp;oid=2e0ca6a26483a066&amp;fr2=&amp;no=23&amp;tt=34812&amp;b=21&amp;ni=20&amp;sigr=128106iau&amp;sigi=12albhs8a&amp;sigb=13fi9nv5p"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rds.yahoo.com/_ylt=A0WTefMOB61LKi8AcIKJzbkF;_ylu=X3oDMTBpZm5udGl1BHBvcwM1BHNlYwNzcgR2dGlkAw--/SIG=1gsa12ohk/EXP=1269717134/**http:/images.search.yahoo.com/images/view?back=http://images.search.yahoo.com/search/images?p%3DS.%2Bcerevisiae%26ei%3Dutf-8%26fr%3Dyfp-t-701&amp;w=432&amp;h=364&amp;imgurl=www.ibpc.fr/UPR9073/condon/Images/S.%20cerevisiae.jpg&amp;rurl=http://www.ibpc.fr/UPR9073/condon/Images?N%3DD&amp;size=23k&amp;name=S+cerevisiae+jpg&amp;p=S.+cerevisiae&amp;oid=7cf9519d04f813bc&amp;fr2=&amp;no=5&amp;tt=4901&amp;sigr=11ci3lrhm&amp;sigi=11l0vses3&amp;sigb=12ig0i3c9"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rds.yahoo.com/_ylt=A0WTefQoBq1L_UkAQtGJzbkF;_ylu=X3oDMTBpY2Y5NXNiBHBvcwM2BHNlYwNzcgR2dGlkAw--/SIG=1hmis2ahu/EXP=1269716904/**http:/images.search.yahoo.com/images/view?back=http://images.search.yahoo.com/search/images?p%3DBacillus%2Bsubtilis%26ei%3DUTF-8%26fr%3Dyfp-t-701&amp;w=450&amp;h=338&amp;imgurl=www.waterscan.co.rs/images/virusi-bakterije/Bacillus%20subtilis.jpg&amp;rurl=http://www.waterscan.co.rs/viruses-and-bacteries.php?lng%3Dsr&amp;size=33k&amp;name=Bacillus+subtili...&amp;p=Bacillus+subtilis&amp;oid=8052b269a0cebd26&amp;fr2=&amp;no=6&amp;tt=5267&amp;sigr=11r95uf79&amp;sigi=123mo967t&amp;sigb=12mefile3"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ctrTitle"/>
          </p:nvPr>
        </p:nvSpPr>
        <p:spPr bwMode="auto">
          <a:xfrm>
            <a:off x="-5862" y="2514600"/>
            <a:ext cx="9144000" cy="1938992"/>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dirty="0">
                <a:latin typeface="+mj-lt"/>
              </a:rPr>
              <a:t>Overview of the </a:t>
            </a:r>
            <a:r>
              <a:rPr lang="en-US" sz="4000" b="1" i="1" dirty="0">
                <a:latin typeface="+mj-lt"/>
              </a:rPr>
              <a:t>NIH Guidelines                                 for Research Involving Recombinant or Synthetic Nucleic Acid Molecules</a:t>
            </a:r>
          </a:p>
        </p:txBody>
      </p:sp>
    </p:spTree>
    <p:extLst>
      <p:ext uri="{BB962C8B-B14F-4D97-AF65-F5344CB8AC3E}">
        <p14:creationId xmlns:p14="http://schemas.microsoft.com/office/powerpoint/2010/main" val="118234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3004" y="228600"/>
            <a:ext cx="9067800" cy="739775"/>
          </a:xfrm>
        </p:spPr>
        <p:txBody>
          <a:bodyPr/>
          <a:lstStyle/>
          <a:p>
            <a:pPr algn="ctr" eaLnBrk="1" hangingPunct="1"/>
            <a:r>
              <a:rPr lang="en-US" altLang="en-US" sz="4000" dirty="0">
                <a:solidFill>
                  <a:srgbClr val="7030A0"/>
                </a:solidFill>
                <a:latin typeface="+mn-lt"/>
              </a:rPr>
              <a:t>Specifics vs. Intent</a:t>
            </a:r>
            <a:endParaRPr lang="en-US" altLang="en-US" sz="4000" i="1" dirty="0">
              <a:solidFill>
                <a:srgbClr val="7030A0"/>
              </a:solidFill>
              <a:latin typeface="+mn-lt"/>
            </a:endParaRPr>
          </a:p>
        </p:txBody>
      </p:sp>
      <p:sp>
        <p:nvSpPr>
          <p:cNvPr id="24580" name="Rectangle 3"/>
          <p:cNvSpPr>
            <a:spLocks noGrp="1" noChangeArrowheads="1"/>
          </p:cNvSpPr>
          <p:nvPr>
            <p:ph type="body" idx="1"/>
          </p:nvPr>
        </p:nvSpPr>
        <p:spPr>
          <a:xfrm>
            <a:off x="152400" y="1447800"/>
            <a:ext cx="8763000" cy="4495800"/>
          </a:xfrm>
        </p:spPr>
        <p:txBody>
          <a:bodyPr>
            <a:normAutofit fontScale="92500" lnSpcReduction="10000"/>
          </a:bodyPr>
          <a:lstStyle/>
          <a:p>
            <a:pPr eaLnBrk="1" hangingPunct="1">
              <a:buFont typeface="Wingdings" panose="05000000000000000000" pitchFamily="2" charset="2"/>
              <a:buChar char="§"/>
            </a:pPr>
            <a:r>
              <a:rPr lang="en-US" altLang="en-US" b="1" dirty="0">
                <a:cs typeface="Times New Roman" panose="02020603050405020304" pitchFamily="18" charset="0"/>
              </a:rPr>
              <a:t>“The </a:t>
            </a:r>
            <a:r>
              <a:rPr lang="en-US" altLang="en-US" b="1" i="1" dirty="0">
                <a:cs typeface="Times New Roman" panose="02020603050405020304" pitchFamily="18" charset="0"/>
              </a:rPr>
              <a:t>NIH Guidelines</a:t>
            </a:r>
            <a:r>
              <a:rPr lang="en-US" altLang="en-US" b="1" dirty="0">
                <a:cs typeface="Times New Roman" panose="02020603050405020304" pitchFamily="18" charset="0"/>
              </a:rPr>
              <a:t> will never be complete or final since all conceivable experiments involving recombinant or synthetic nucleic acid molecules cannot be foreseen.  Therefore, it is the responsibility of the institution and those associated with it to </a:t>
            </a:r>
            <a:r>
              <a:rPr lang="en-US" altLang="en-US" b="1" u="sng" dirty="0">
                <a:cs typeface="Times New Roman" panose="02020603050405020304" pitchFamily="18" charset="0"/>
              </a:rPr>
              <a:t>adhere to the intent</a:t>
            </a:r>
            <a:r>
              <a:rPr lang="en-US" altLang="en-US" b="1" dirty="0">
                <a:cs typeface="Times New Roman" panose="02020603050405020304" pitchFamily="18" charset="0"/>
              </a:rPr>
              <a:t> of the </a:t>
            </a:r>
            <a:r>
              <a:rPr lang="en-US" altLang="en-US" b="1" i="1" dirty="0">
                <a:cs typeface="Times New Roman" panose="02020603050405020304" pitchFamily="18" charset="0"/>
              </a:rPr>
              <a:t>NIH Guidelines</a:t>
            </a:r>
            <a:r>
              <a:rPr lang="en-US" altLang="en-US" b="1" dirty="0">
                <a:cs typeface="Times New Roman" panose="02020603050405020304" pitchFamily="18" charset="0"/>
              </a:rPr>
              <a:t> as well as to the specifics.”  </a:t>
            </a:r>
          </a:p>
          <a:p>
            <a:pPr eaLnBrk="1" hangingPunct="1">
              <a:buFont typeface="Wingdings" panose="05000000000000000000" pitchFamily="2" charset="2"/>
              <a:buChar char="§"/>
            </a:pPr>
            <a:endParaRPr lang="en-US" altLang="en-US" sz="800" b="1" dirty="0">
              <a:cs typeface="Times New Roman" panose="02020603050405020304" pitchFamily="18" charset="0"/>
            </a:endParaRPr>
          </a:p>
          <a:p>
            <a:pPr lvl="1" eaLnBrk="1" hangingPunct="1">
              <a:buSzPct val="50000"/>
              <a:buFont typeface="Wingdings" panose="05000000000000000000" pitchFamily="2" charset="2"/>
              <a:buChar char="q"/>
            </a:pPr>
            <a:r>
              <a:rPr lang="en-US" altLang="en-US" sz="2600" b="1" dirty="0">
                <a:cs typeface="Times New Roman" panose="02020603050405020304" pitchFamily="18" charset="0"/>
              </a:rPr>
              <a:t>Good judgment is key</a:t>
            </a:r>
          </a:p>
          <a:p>
            <a:pPr lvl="1" eaLnBrk="1" hangingPunct="1">
              <a:buSzPct val="50000"/>
              <a:buFont typeface="Wingdings" panose="05000000000000000000" pitchFamily="2" charset="2"/>
              <a:buChar char="q"/>
            </a:pPr>
            <a:r>
              <a:rPr lang="en-US" altLang="en-US" sz="2600" b="1" dirty="0">
                <a:cs typeface="Times New Roman" panose="02020603050405020304" pitchFamily="18" charset="0"/>
              </a:rPr>
              <a:t>NIH OSP can help!</a:t>
            </a:r>
            <a:endParaRPr lang="en-US" altLang="en-US" sz="2600" dirty="0">
              <a:cs typeface="Times New Roman" panose="02020603050405020304" pitchFamily="18" charset="0"/>
            </a:endParaRPr>
          </a:p>
        </p:txBody>
      </p:sp>
    </p:spTree>
    <p:extLst>
      <p:ext uri="{BB962C8B-B14F-4D97-AF65-F5344CB8AC3E}">
        <p14:creationId xmlns:p14="http://schemas.microsoft.com/office/powerpoint/2010/main" val="283524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Grp="1" noChangeArrowheads="1"/>
          </p:cNvSpPr>
          <p:nvPr>
            <p:ph type="title"/>
          </p:nvPr>
        </p:nvSpPr>
        <p:spPr bwMode="auto">
          <a:xfrm>
            <a:off x="457200" y="400734"/>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3600" b="1" dirty="0">
                <a:solidFill>
                  <a:srgbClr val="7030A0"/>
                </a:solidFill>
                <a:latin typeface="+mn-lt"/>
              </a:rPr>
              <a:t>Section II - Safety Considerations</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1524000"/>
            <a:ext cx="3898900" cy="4141787"/>
          </a:xfrm>
          <a:prstGeom prst="rect">
            <a:avLst/>
          </a:prstGeom>
          <a:noFill/>
          <a:ln w="19050">
            <a:solidFill>
              <a:srgbClr val="000000"/>
            </a:solidFill>
          </a:ln>
          <a:effectLst>
            <a:outerShdw blurRad="63500" sx="102000" sy="102000" algn="ctr" rotWithShape="0">
              <a:prstClr val="black">
                <a:alpha val="40000"/>
              </a:prstClr>
            </a:outerShdw>
          </a:effectLst>
          <a:extLst/>
        </p:spPr>
      </p:pic>
    </p:spTree>
    <p:extLst>
      <p:ext uri="{BB962C8B-B14F-4D97-AF65-F5344CB8AC3E}">
        <p14:creationId xmlns:p14="http://schemas.microsoft.com/office/powerpoint/2010/main" val="358729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93"/>
            <a:ext cx="8229600" cy="1143000"/>
          </a:xfrm>
        </p:spPr>
        <p:txBody>
          <a:bodyPr/>
          <a:lstStyle/>
          <a:p>
            <a:pPr algn="ctr"/>
            <a:r>
              <a:rPr lang="en-US" altLang="en-US" i="1" dirty="0">
                <a:solidFill>
                  <a:srgbClr val="7030A0"/>
                </a:solidFill>
                <a:latin typeface="+mn-lt"/>
              </a:rPr>
              <a:t>NIH Guidelines </a:t>
            </a:r>
            <a:r>
              <a:rPr lang="en-US" altLang="en-US" dirty="0">
                <a:solidFill>
                  <a:srgbClr val="7030A0"/>
                </a:solidFill>
                <a:latin typeface="+mn-lt"/>
              </a:rPr>
              <a:t>– Section II</a:t>
            </a:r>
            <a:endParaRPr lang="en-US" dirty="0">
              <a:solidFill>
                <a:srgbClr val="7030A0"/>
              </a:solidFill>
              <a:latin typeface="+mn-lt"/>
            </a:endParaRPr>
          </a:p>
        </p:txBody>
      </p:sp>
      <p:sp>
        <p:nvSpPr>
          <p:cNvPr id="3" name="Rectangle 3"/>
          <p:cNvSpPr txBox="1">
            <a:spLocks noChangeArrowheads="1"/>
          </p:cNvSpPr>
          <p:nvPr/>
        </p:nvSpPr>
        <p:spPr>
          <a:xfrm>
            <a:off x="457200" y="1202193"/>
            <a:ext cx="76962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altLang="en-US" b="1" dirty="0"/>
              <a:t>Safety Considerations</a:t>
            </a:r>
          </a:p>
          <a:p>
            <a:pPr lvl="1">
              <a:buSzPct val="50000"/>
              <a:buFont typeface="Wingdings" panose="05000000000000000000" pitchFamily="2" charset="2"/>
              <a:buChar char="q"/>
            </a:pPr>
            <a:r>
              <a:rPr lang="en-US" altLang="en-US" b="1" dirty="0"/>
              <a:t>Risk assessments: (Appendix B)</a:t>
            </a:r>
          </a:p>
          <a:p>
            <a:pPr lvl="2">
              <a:buFont typeface="Wingdings" panose="05000000000000000000" pitchFamily="2" charset="2"/>
              <a:buChar char="§"/>
            </a:pPr>
            <a:endParaRPr lang="en-US" altLang="en-US" b="1" dirty="0"/>
          </a:p>
          <a:p>
            <a:pPr lvl="2">
              <a:buFont typeface="Wingdings" panose="05000000000000000000" pitchFamily="2" charset="2"/>
              <a:buChar char="§"/>
            </a:pPr>
            <a:endParaRPr lang="en-US" altLang="en-US" sz="1800" b="1" dirty="0"/>
          </a:p>
          <a:p>
            <a:pPr lvl="2">
              <a:buFont typeface="Wingdings" panose="05000000000000000000" pitchFamily="2" charset="2"/>
              <a:buChar char="§"/>
            </a:pPr>
            <a:endParaRPr lang="en-US" altLang="en-US" sz="1800" b="1" dirty="0"/>
          </a:p>
          <a:p>
            <a:pPr lvl="1">
              <a:buFont typeface="Wingdings" panose="05000000000000000000" pitchFamily="2" charset="2"/>
              <a:buNone/>
            </a:pPr>
            <a:endParaRPr lang="en-US" altLang="en-US" b="1" dirty="0"/>
          </a:p>
        </p:txBody>
      </p:sp>
      <p:graphicFrame>
        <p:nvGraphicFramePr>
          <p:cNvPr id="4" name="Object 11"/>
          <p:cNvGraphicFramePr>
            <a:graphicFrameLocks noGrp="1" noChangeAspect="1"/>
          </p:cNvGraphicFramePr>
          <p:nvPr>
            <p:ph sz="quarter" idx="4294967295"/>
            <p:extLst>
              <p:ext uri="{D42A27DB-BD31-4B8C-83A1-F6EECF244321}">
                <p14:modId xmlns:p14="http://schemas.microsoft.com/office/powerpoint/2010/main" val="954225956"/>
              </p:ext>
            </p:extLst>
          </p:nvPr>
        </p:nvGraphicFramePr>
        <p:xfrm>
          <a:off x="993775" y="2451340"/>
          <a:ext cx="6934200" cy="575585"/>
        </p:xfrm>
        <a:graphic>
          <a:graphicData uri="http://schemas.openxmlformats.org/presentationml/2006/ole">
            <mc:AlternateContent xmlns:mc="http://schemas.openxmlformats.org/markup-compatibility/2006">
              <mc:Choice xmlns:v="urn:schemas-microsoft-com:vml" Requires="v">
                <p:oleObj spid="_x0000_s2088" name="Photo Editor Photo" r:id="rId4" imgW="4067743" imgH="333333" progId="MSPhotoEd.3">
                  <p:embed/>
                </p:oleObj>
              </mc:Choice>
              <mc:Fallback>
                <p:oleObj name="Photo Editor Photo" r:id="rId4" imgW="4067743" imgH="333333" progId="MSPhotoEd.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2451340"/>
                        <a:ext cx="6934200" cy="575585"/>
                      </a:xfrm>
                      <a:prstGeom prst="rect">
                        <a:avLst/>
                      </a:prstGeom>
                      <a:noFill/>
                      <a:ln w="19050" cmpd="sng">
                        <a:solidFill>
                          <a:schemeClr val="tx1"/>
                        </a:solidFill>
                        <a:miter lim="800000"/>
                        <a:headEnd/>
                        <a:tailEnd/>
                      </a:ln>
                      <a:extLst/>
                    </p:spPr>
                  </p:pic>
                </p:oleObj>
              </mc:Fallback>
            </mc:AlternateContent>
          </a:graphicData>
        </a:graphic>
      </p:graphicFrame>
      <p:sp>
        <p:nvSpPr>
          <p:cNvPr id="5" name="Text Box 12"/>
          <p:cNvSpPr txBox="1">
            <a:spLocks noChangeArrowheads="1"/>
          </p:cNvSpPr>
          <p:nvPr/>
        </p:nvSpPr>
        <p:spPr bwMode="auto">
          <a:xfrm>
            <a:off x="1103313" y="2603740"/>
            <a:ext cx="670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Arial Black" panose="020B0A04020102020204" pitchFamily="34" charset="0"/>
              </a:rPr>
              <a:t>RG 1        RG 2	       RG 3	     RG 4</a:t>
            </a:r>
          </a:p>
        </p:txBody>
      </p:sp>
      <p:graphicFrame>
        <p:nvGraphicFramePr>
          <p:cNvPr id="6" name="Group 85"/>
          <p:cNvGraphicFramePr>
            <a:graphicFrameLocks noGrp="1"/>
          </p:cNvGraphicFramePr>
          <p:nvPr>
            <p:ph sz="quarter" idx="4294967295"/>
            <p:extLst>
              <p:ext uri="{D42A27DB-BD31-4B8C-83A1-F6EECF244321}">
                <p14:modId xmlns:p14="http://schemas.microsoft.com/office/powerpoint/2010/main" val="1100261601"/>
              </p:ext>
            </p:extLst>
          </p:nvPr>
        </p:nvGraphicFramePr>
        <p:xfrm>
          <a:off x="990600" y="3213340"/>
          <a:ext cx="6934199" cy="2806460"/>
        </p:xfrm>
        <a:graphic>
          <a:graphicData uri="http://schemas.openxmlformats.org/drawingml/2006/table">
            <a:tbl>
              <a:tblPr/>
              <a:tblGrid>
                <a:gridCol w="1686839">
                  <a:extLst>
                    <a:ext uri="{9D8B030D-6E8A-4147-A177-3AD203B41FA5}">
                      <a16:colId xmlns:a16="http://schemas.microsoft.com/office/drawing/2014/main" val="20000"/>
                    </a:ext>
                  </a:extLst>
                </a:gridCol>
                <a:gridCol w="1724133">
                  <a:extLst>
                    <a:ext uri="{9D8B030D-6E8A-4147-A177-3AD203B41FA5}">
                      <a16:colId xmlns:a16="http://schemas.microsoft.com/office/drawing/2014/main" val="20001"/>
                    </a:ext>
                  </a:extLst>
                </a:gridCol>
                <a:gridCol w="1724133">
                  <a:extLst>
                    <a:ext uri="{9D8B030D-6E8A-4147-A177-3AD203B41FA5}">
                      <a16:colId xmlns:a16="http://schemas.microsoft.com/office/drawing/2014/main" val="20002"/>
                    </a:ext>
                  </a:extLst>
                </a:gridCol>
                <a:gridCol w="1799094">
                  <a:extLst>
                    <a:ext uri="{9D8B030D-6E8A-4147-A177-3AD203B41FA5}">
                      <a16:colId xmlns:a16="http://schemas.microsoft.com/office/drawing/2014/main" val="20003"/>
                    </a:ext>
                  </a:extLst>
                </a:gridCol>
              </a:tblGrid>
              <a:tr h="28064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Agents that are not associated with disease in healthy adult humans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Agents that are associated with human disease which is rarely serious and for which preventive or therapeutic interventions are </a:t>
                      </a:r>
                      <a:r>
                        <a:rPr kumimoji="0" lang="en-US" sz="1400" b="1" i="1" u="none" strike="noStrike" cap="none" normalizeH="0" baseline="0" dirty="0">
                          <a:ln>
                            <a:noFill/>
                          </a:ln>
                          <a:solidFill>
                            <a:schemeClr val="tx1"/>
                          </a:solidFill>
                          <a:effectLst/>
                          <a:latin typeface="Arial" charset="0"/>
                        </a:rPr>
                        <a:t>often</a:t>
                      </a:r>
                      <a:r>
                        <a:rPr kumimoji="0" lang="en-US" sz="1400" b="1" i="0" u="none" strike="noStrike" cap="none" normalizeH="0" baseline="0" dirty="0">
                          <a:ln>
                            <a:noFill/>
                          </a:ln>
                          <a:solidFill>
                            <a:schemeClr val="tx1"/>
                          </a:solidFill>
                          <a:effectLst/>
                          <a:latin typeface="Arial" charset="0"/>
                        </a:rPr>
                        <a:t> available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Agents that are associated with serious or lethal human disease for which preventive or therapeutic interventions </a:t>
                      </a:r>
                      <a:r>
                        <a:rPr kumimoji="0" lang="en-US" sz="1400" b="1" i="1" u="none" strike="noStrike" cap="none" normalizeH="0" baseline="0" dirty="0">
                          <a:ln>
                            <a:noFill/>
                          </a:ln>
                          <a:solidFill>
                            <a:schemeClr val="tx1"/>
                          </a:solidFill>
                          <a:effectLst/>
                          <a:latin typeface="Arial" charset="0"/>
                        </a:rPr>
                        <a:t>may be</a:t>
                      </a:r>
                      <a:r>
                        <a:rPr kumimoji="0" lang="en-US" sz="1400" b="1" i="0" u="none" strike="noStrike" cap="none" normalizeH="0" baseline="0" dirty="0">
                          <a:ln>
                            <a:noFill/>
                          </a:ln>
                          <a:solidFill>
                            <a:schemeClr val="tx1"/>
                          </a:solidFill>
                          <a:effectLst/>
                          <a:latin typeface="Arial" charset="0"/>
                        </a:rPr>
                        <a:t> available (high individual risk but low community risk)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Agents that are likely to cause serious or lethal human disease for which preventive or therapeutic interventions are </a:t>
                      </a:r>
                      <a:r>
                        <a:rPr kumimoji="0" lang="en-US" sz="1400" b="1" i="1" u="none" strike="noStrike" cap="none" normalizeH="0" baseline="0" dirty="0">
                          <a:ln>
                            <a:noFill/>
                          </a:ln>
                          <a:solidFill>
                            <a:schemeClr val="tx1"/>
                          </a:solidFill>
                          <a:effectLst/>
                          <a:latin typeface="Arial" charset="0"/>
                        </a:rPr>
                        <a:t>not usually</a:t>
                      </a:r>
                      <a:r>
                        <a:rPr kumimoji="0" lang="en-US" sz="1400" b="1" i="0" u="none" strike="noStrike" cap="none" normalizeH="0" baseline="0" dirty="0">
                          <a:ln>
                            <a:noFill/>
                          </a:ln>
                          <a:solidFill>
                            <a:schemeClr val="tx1"/>
                          </a:solidFill>
                          <a:effectLst/>
                          <a:latin typeface="Arial" charset="0"/>
                        </a:rPr>
                        <a:t> available (high individual risk and high community risk)</a:t>
                      </a: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4956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algn="ctr" eaLnBrk="1" hangingPunct="1"/>
            <a:r>
              <a:rPr lang="en-US" altLang="en-US" sz="4000" i="1" dirty="0">
                <a:solidFill>
                  <a:srgbClr val="7030A0"/>
                </a:solidFill>
                <a:latin typeface="+mn-lt"/>
              </a:rPr>
              <a:t>NIH Guidelines </a:t>
            </a:r>
            <a:r>
              <a:rPr lang="en-US" altLang="en-US" sz="4000" dirty="0">
                <a:solidFill>
                  <a:srgbClr val="7030A0"/>
                </a:solidFill>
                <a:latin typeface="+mn-lt"/>
              </a:rPr>
              <a:t>– Section II</a:t>
            </a:r>
          </a:p>
        </p:txBody>
      </p:sp>
      <p:sp>
        <p:nvSpPr>
          <p:cNvPr id="4" name="Rectangle 3"/>
          <p:cNvSpPr txBox="1">
            <a:spLocks noChangeArrowheads="1"/>
          </p:cNvSpPr>
          <p:nvPr/>
        </p:nvSpPr>
        <p:spPr>
          <a:xfrm>
            <a:off x="304800" y="1981200"/>
            <a:ext cx="4914900" cy="4038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endParaRPr lang="en-US" altLang="en-US" sz="1000" b="1" dirty="0"/>
          </a:p>
          <a:p>
            <a:pPr marL="623888" lvl="1" indent="-166688">
              <a:buSzPct val="50000"/>
              <a:buFont typeface="Wingdings" panose="05000000000000000000" pitchFamily="2" charset="2"/>
              <a:buChar char="q"/>
            </a:pPr>
            <a:r>
              <a:rPr lang="en-US" altLang="en-US" sz="3200" b="1" dirty="0"/>
              <a:t> Containment</a:t>
            </a:r>
          </a:p>
          <a:p>
            <a:pPr marL="623888" lvl="1" indent="-166688">
              <a:buFont typeface="Wingdings" panose="05000000000000000000" pitchFamily="2" charset="2"/>
              <a:buChar char="§"/>
            </a:pPr>
            <a:endParaRPr lang="en-US" altLang="en-US" sz="800" b="1" dirty="0"/>
          </a:p>
          <a:p>
            <a:pPr marL="960438" lvl="2" indent="-212725">
              <a:buFont typeface="Wingdings" panose="05000000000000000000" pitchFamily="2" charset="2"/>
              <a:buChar char="§"/>
            </a:pPr>
            <a:r>
              <a:rPr lang="en-US" altLang="en-US" sz="2800" b="1" dirty="0"/>
              <a:t>Physical                     (Appendix G)</a:t>
            </a:r>
          </a:p>
          <a:p>
            <a:pPr lvl="3">
              <a:buSzPct val="50000"/>
              <a:buFont typeface="Wingdings" panose="05000000000000000000" pitchFamily="2" charset="2"/>
              <a:buChar char="q"/>
            </a:pPr>
            <a:r>
              <a:rPr lang="en-US" altLang="en-US" sz="2000" b="1" dirty="0"/>
              <a:t>Practices	</a:t>
            </a:r>
          </a:p>
          <a:p>
            <a:pPr lvl="3">
              <a:buSzPct val="50000"/>
              <a:buFont typeface="Wingdings" panose="05000000000000000000" pitchFamily="2" charset="2"/>
              <a:buChar char="q"/>
            </a:pPr>
            <a:r>
              <a:rPr lang="en-US" altLang="en-US" sz="2000" b="1" dirty="0"/>
              <a:t>Equipment</a:t>
            </a:r>
          </a:p>
          <a:p>
            <a:pPr lvl="3">
              <a:buSzPct val="50000"/>
              <a:buFont typeface="Wingdings" panose="05000000000000000000" pitchFamily="2" charset="2"/>
              <a:buChar char="q"/>
            </a:pPr>
            <a:r>
              <a:rPr lang="en-US" altLang="en-US" sz="2000" b="1" dirty="0"/>
              <a:t>Facilities</a:t>
            </a:r>
          </a:p>
          <a:p>
            <a:pPr marL="960438" lvl="2" indent="-212725">
              <a:buFont typeface="Wingdings" panose="05000000000000000000" pitchFamily="2" charset="2"/>
              <a:buChar char="§"/>
            </a:pPr>
            <a:r>
              <a:rPr lang="en-US" altLang="en-US" sz="2800" b="1" dirty="0"/>
              <a:t>Biological               (Appendix I)</a:t>
            </a:r>
          </a:p>
          <a:p>
            <a:pPr lvl="3">
              <a:buSzPct val="50000"/>
              <a:buFont typeface="Wingdings" panose="05000000000000000000" pitchFamily="2" charset="2"/>
              <a:buChar char="q"/>
            </a:pPr>
            <a:r>
              <a:rPr lang="en-US" altLang="en-US" sz="2000" b="1" dirty="0"/>
              <a:t>Survival</a:t>
            </a:r>
          </a:p>
          <a:p>
            <a:pPr lvl="3">
              <a:buSzPct val="50000"/>
              <a:buFont typeface="Wingdings" panose="05000000000000000000" pitchFamily="2" charset="2"/>
              <a:buChar char="q"/>
            </a:pPr>
            <a:r>
              <a:rPr lang="en-US" altLang="en-US" sz="2000" b="1" dirty="0"/>
              <a:t>Transmission</a:t>
            </a:r>
          </a:p>
          <a:p>
            <a:pPr marL="960438" lvl="2" indent="-212725">
              <a:buFont typeface="Wingdings" panose="05000000000000000000" pitchFamily="2" charset="2"/>
              <a:buChar char="§"/>
            </a:pPr>
            <a:endParaRPr lang="en-US" altLang="en-US" b="1" dirty="0"/>
          </a:p>
          <a:p>
            <a:pPr marL="623888" lvl="1" indent="-166688">
              <a:buFont typeface="Wingdings" panose="05000000000000000000" pitchFamily="2" charset="2"/>
              <a:buChar char="§"/>
            </a:pPr>
            <a:endParaRPr lang="en-US" altLang="en-US" b="1" dirty="0"/>
          </a:p>
        </p:txBody>
      </p:sp>
      <p:grpSp>
        <p:nvGrpSpPr>
          <p:cNvPr id="5" name="Group 16"/>
          <p:cNvGrpSpPr>
            <a:grpSpLocks/>
          </p:cNvGrpSpPr>
          <p:nvPr/>
        </p:nvGrpSpPr>
        <p:grpSpPr bwMode="auto">
          <a:xfrm>
            <a:off x="5029200" y="2590800"/>
            <a:ext cx="2895600" cy="2828925"/>
            <a:chOff x="3168" y="1344"/>
            <a:chExt cx="1728" cy="1680"/>
          </a:xfrm>
        </p:grpSpPr>
        <p:sp>
          <p:nvSpPr>
            <p:cNvPr id="6" name="Rectangle 11"/>
            <p:cNvSpPr>
              <a:spLocks noChangeArrowheads="1"/>
            </p:cNvSpPr>
            <p:nvPr/>
          </p:nvSpPr>
          <p:spPr bwMode="auto">
            <a:xfrm>
              <a:off x="3168" y="1344"/>
              <a:ext cx="1728" cy="168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nvGrpSpPr>
            <p:cNvPr id="7" name="Group 10"/>
            <p:cNvGrpSpPr>
              <a:grpSpLocks/>
            </p:cNvGrpSpPr>
            <p:nvPr/>
          </p:nvGrpSpPr>
          <p:grpSpPr bwMode="auto">
            <a:xfrm>
              <a:off x="3408" y="1584"/>
              <a:ext cx="1248" cy="1200"/>
              <a:chOff x="2400" y="1536"/>
              <a:chExt cx="1248" cy="1200"/>
            </a:xfrm>
          </p:grpSpPr>
          <p:sp>
            <p:nvSpPr>
              <p:cNvPr id="12" name="Rectangle 9"/>
              <p:cNvSpPr>
                <a:spLocks noChangeArrowheads="1"/>
              </p:cNvSpPr>
              <p:nvPr/>
            </p:nvSpPr>
            <p:spPr bwMode="auto">
              <a:xfrm>
                <a:off x="2400" y="1536"/>
                <a:ext cx="1248" cy="1200"/>
              </a:xfrm>
              <a:prstGeom prst="rect">
                <a:avLst/>
              </a:prstGeom>
              <a:solidFill>
                <a:srgbClr val="FFFF66"/>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3" name="Rectangle 8"/>
              <p:cNvSpPr>
                <a:spLocks noChangeArrowheads="1"/>
              </p:cNvSpPr>
              <p:nvPr/>
            </p:nvSpPr>
            <p:spPr bwMode="auto">
              <a:xfrm>
                <a:off x="2640" y="1776"/>
                <a:ext cx="768" cy="720"/>
              </a:xfrm>
              <a:prstGeom prst="rect">
                <a:avLst/>
              </a:prstGeom>
              <a:solidFill>
                <a:srgbClr val="FFC000"/>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4" name="Rectangle 7"/>
              <p:cNvSpPr>
                <a:spLocks noChangeArrowheads="1"/>
              </p:cNvSpPr>
              <p:nvPr/>
            </p:nvSpPr>
            <p:spPr bwMode="auto">
              <a:xfrm>
                <a:off x="2832" y="1968"/>
                <a:ext cx="384" cy="336"/>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endParaRPr lang="en-US" altLang="en-US" sz="2400"/>
              </a:p>
            </p:txBody>
          </p:sp>
        </p:grpSp>
        <p:sp>
          <p:nvSpPr>
            <p:cNvPr id="8" name="Text Box 12"/>
            <p:cNvSpPr txBox="1">
              <a:spLocks noChangeArrowheads="1"/>
            </p:cNvSpPr>
            <p:nvPr/>
          </p:nvSpPr>
          <p:spPr bwMode="auto">
            <a:xfrm>
              <a:off x="4416" y="2804"/>
              <a:ext cx="480" cy="21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800" b="1" dirty="0"/>
                <a:t>BSL1</a:t>
              </a:r>
            </a:p>
          </p:txBody>
        </p:sp>
        <p:sp>
          <p:nvSpPr>
            <p:cNvPr id="9" name="Text Box 13"/>
            <p:cNvSpPr txBox="1">
              <a:spLocks noChangeArrowheads="1"/>
            </p:cNvSpPr>
            <p:nvPr/>
          </p:nvSpPr>
          <p:spPr bwMode="auto">
            <a:xfrm>
              <a:off x="4176" y="2544"/>
              <a:ext cx="48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600" b="1" dirty="0"/>
                <a:t>BSL2</a:t>
              </a:r>
            </a:p>
          </p:txBody>
        </p:sp>
        <p:sp>
          <p:nvSpPr>
            <p:cNvPr id="10" name="Text Box 14"/>
            <p:cNvSpPr txBox="1">
              <a:spLocks noChangeArrowheads="1"/>
            </p:cNvSpPr>
            <p:nvPr/>
          </p:nvSpPr>
          <p:spPr bwMode="auto">
            <a:xfrm>
              <a:off x="3984" y="2352"/>
              <a:ext cx="62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400" b="1" dirty="0"/>
                <a:t>BSL3</a:t>
              </a:r>
            </a:p>
          </p:txBody>
        </p:sp>
        <p:sp>
          <p:nvSpPr>
            <p:cNvPr id="11" name="Text Box 15"/>
            <p:cNvSpPr txBox="1">
              <a:spLocks noChangeArrowheads="1"/>
            </p:cNvSpPr>
            <p:nvPr/>
          </p:nvSpPr>
          <p:spPr bwMode="auto">
            <a:xfrm>
              <a:off x="3840" y="2112"/>
              <a:ext cx="38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1200" b="1" dirty="0"/>
                <a:t>BSL4</a:t>
              </a:r>
            </a:p>
          </p:txBody>
        </p:sp>
      </p:grpSp>
      <p:sp>
        <p:nvSpPr>
          <p:cNvPr id="15" name="Text Box 17"/>
          <p:cNvSpPr txBox="1">
            <a:spLocks noChangeArrowheads="1"/>
          </p:cNvSpPr>
          <p:nvPr/>
        </p:nvSpPr>
        <p:spPr bwMode="auto">
          <a:xfrm>
            <a:off x="304800" y="1511300"/>
            <a:ext cx="6648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3600" b="1" dirty="0"/>
              <a:t> Safety Considerations</a:t>
            </a:r>
          </a:p>
        </p:txBody>
      </p:sp>
    </p:spTree>
    <p:extLst>
      <p:ext uri="{BB962C8B-B14F-4D97-AF65-F5344CB8AC3E}">
        <p14:creationId xmlns:p14="http://schemas.microsoft.com/office/powerpoint/2010/main" val="183827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0"/>
            <a:ext cx="39862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Grp="1" noChangeArrowheads="1"/>
          </p:cNvSpPr>
          <p:nvPr>
            <p:ph type="title"/>
          </p:nvPr>
        </p:nvSpPr>
        <p:spPr bwMode="auto">
          <a:xfrm>
            <a:off x="457200" y="369957"/>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4000" dirty="0">
                <a:solidFill>
                  <a:srgbClr val="7030A0"/>
                </a:solidFill>
                <a:latin typeface="+mn-lt"/>
              </a:rPr>
              <a:t>Section III - Levels of Review</a:t>
            </a:r>
          </a:p>
        </p:txBody>
      </p:sp>
      <p:grpSp>
        <p:nvGrpSpPr>
          <p:cNvPr id="4" name="Group 5"/>
          <p:cNvGrpSpPr>
            <a:grpSpLocks/>
          </p:cNvGrpSpPr>
          <p:nvPr/>
        </p:nvGrpSpPr>
        <p:grpSpPr bwMode="auto">
          <a:xfrm>
            <a:off x="71059" y="1800225"/>
            <a:ext cx="5486602" cy="3900488"/>
            <a:chOff x="45" y="1134"/>
            <a:chExt cx="3202" cy="2457"/>
          </a:xfrm>
        </p:grpSpPr>
        <p:sp>
          <p:nvSpPr>
            <p:cNvPr id="5" name="Text Box 6"/>
            <p:cNvSpPr txBox="1">
              <a:spLocks noChangeArrowheads="1"/>
            </p:cNvSpPr>
            <p:nvPr/>
          </p:nvSpPr>
          <p:spPr bwMode="auto">
            <a:xfrm>
              <a:off x="45" y="1134"/>
              <a:ext cx="32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a:spcBef>
                  <a:spcPct val="50000"/>
                </a:spcBef>
                <a:buNone/>
              </a:pPr>
              <a:r>
                <a:rPr lang="en-US" altLang="en-US" sz="1800" b="1" dirty="0"/>
                <a:t>IBC, NIH OSP(consult with experts), NIH Director</a:t>
              </a:r>
            </a:p>
          </p:txBody>
        </p:sp>
        <p:sp>
          <p:nvSpPr>
            <p:cNvPr id="6" name="Text Box 7"/>
            <p:cNvSpPr txBox="1">
              <a:spLocks noChangeArrowheads="1"/>
            </p:cNvSpPr>
            <p:nvPr/>
          </p:nvSpPr>
          <p:spPr bwMode="auto">
            <a:xfrm>
              <a:off x="48" y="1584"/>
              <a:ext cx="28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eaLnBrk="1" hangingPunct="1">
                <a:spcBef>
                  <a:spcPct val="50000"/>
                </a:spcBef>
                <a:buFontTx/>
                <a:buNone/>
              </a:pPr>
              <a:r>
                <a:rPr lang="en-US" altLang="en-US" sz="1800" b="1" dirty="0"/>
                <a:t>IBC, NIH OSP  (consult with experts)</a:t>
              </a:r>
            </a:p>
          </p:txBody>
        </p:sp>
        <p:sp>
          <p:nvSpPr>
            <p:cNvPr id="7" name="Text Box 8"/>
            <p:cNvSpPr txBox="1">
              <a:spLocks noChangeArrowheads="1"/>
            </p:cNvSpPr>
            <p:nvPr/>
          </p:nvSpPr>
          <p:spPr bwMode="auto">
            <a:xfrm>
              <a:off x="1440" y="2064"/>
              <a:ext cx="1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eaLnBrk="1" hangingPunct="1">
                <a:spcBef>
                  <a:spcPct val="50000"/>
                </a:spcBef>
                <a:buFontTx/>
                <a:buNone/>
              </a:pPr>
              <a:r>
                <a:rPr lang="en-US" altLang="en-US" sz="1800" b="1" dirty="0"/>
                <a:t>IBC, IRB</a:t>
              </a:r>
            </a:p>
          </p:txBody>
        </p:sp>
        <p:sp>
          <p:nvSpPr>
            <p:cNvPr id="8" name="Text Box 9"/>
            <p:cNvSpPr txBox="1">
              <a:spLocks noChangeArrowheads="1"/>
            </p:cNvSpPr>
            <p:nvPr/>
          </p:nvSpPr>
          <p:spPr bwMode="auto">
            <a:xfrm>
              <a:off x="1920" y="2496"/>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eaLnBrk="1" hangingPunct="1">
                <a:spcBef>
                  <a:spcPct val="50000"/>
                </a:spcBef>
                <a:buFontTx/>
                <a:buNone/>
              </a:pPr>
              <a:r>
                <a:rPr lang="en-US" altLang="en-US" sz="1800" b="1"/>
                <a:t>IBC</a:t>
              </a:r>
            </a:p>
          </p:txBody>
        </p:sp>
        <p:sp>
          <p:nvSpPr>
            <p:cNvPr id="9" name="Text Box 10"/>
            <p:cNvSpPr txBox="1">
              <a:spLocks noChangeArrowheads="1"/>
            </p:cNvSpPr>
            <p:nvPr/>
          </p:nvSpPr>
          <p:spPr bwMode="auto">
            <a:xfrm>
              <a:off x="912" y="2928"/>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eaLnBrk="1" hangingPunct="1">
                <a:spcBef>
                  <a:spcPct val="50000"/>
                </a:spcBef>
                <a:buFontTx/>
                <a:buNone/>
              </a:pPr>
              <a:r>
                <a:rPr lang="en-US" altLang="en-US" sz="1800" b="1"/>
                <a:t>IBC (notification)</a:t>
              </a:r>
            </a:p>
          </p:txBody>
        </p:sp>
        <p:sp>
          <p:nvSpPr>
            <p:cNvPr id="10" name="Text Box 11"/>
            <p:cNvSpPr txBox="1">
              <a:spLocks noChangeArrowheads="1"/>
            </p:cNvSpPr>
            <p:nvPr/>
          </p:nvSpPr>
          <p:spPr bwMode="auto">
            <a:xfrm>
              <a:off x="1551" y="3360"/>
              <a:ext cx="6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eaLnBrk="1" hangingPunct="1">
                <a:spcBef>
                  <a:spcPct val="50000"/>
                </a:spcBef>
                <a:buFontTx/>
                <a:buNone/>
              </a:pPr>
              <a:r>
                <a:rPr lang="en-US" altLang="en-US" sz="1800" b="1" dirty="0"/>
                <a:t>Exempt</a:t>
              </a:r>
            </a:p>
          </p:txBody>
        </p:sp>
      </p:grpSp>
      <p:sp>
        <p:nvSpPr>
          <p:cNvPr id="12" name="Down Arrow 11"/>
          <p:cNvSpPr/>
          <p:nvPr/>
        </p:nvSpPr>
        <p:spPr>
          <a:xfrm rot="10800000">
            <a:off x="7654684" y="1509713"/>
            <a:ext cx="609600" cy="4267200"/>
          </a:xfrm>
          <a:prstGeom prst="downArrow">
            <a:avLst/>
          </a:prstGeom>
          <a:gradFill>
            <a:gsLst>
              <a:gs pos="85000">
                <a:srgbClr val="FF0000"/>
              </a:gs>
              <a:gs pos="0">
                <a:schemeClr val="accent1">
                  <a:lumMod val="5000"/>
                  <a:lumOff val="95000"/>
                </a:schemeClr>
              </a:gs>
              <a:gs pos="93000">
                <a:srgbClr val="FF0000"/>
              </a:gs>
              <a:gs pos="100000">
                <a:srgbClr val="FF0000"/>
              </a:gs>
              <a:gs pos="90000">
                <a:srgbClr val="FF0000"/>
              </a:gs>
              <a:gs pos="91270">
                <a:srgbClr val="FF0000"/>
              </a:gs>
              <a:gs pos="88000">
                <a:srgbClr val="FF000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00"/>
              </a:solidFill>
            </a:endParaRPr>
          </a:p>
        </p:txBody>
      </p:sp>
      <p:sp>
        <p:nvSpPr>
          <p:cNvPr id="13" name="TextBox 6"/>
          <p:cNvSpPr txBox="1">
            <a:spLocks noChangeArrowheads="1"/>
          </p:cNvSpPr>
          <p:nvPr/>
        </p:nvSpPr>
        <p:spPr bwMode="auto">
          <a:xfrm>
            <a:off x="8024812" y="3579018"/>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2400" b="1" dirty="0"/>
              <a:t>RISK</a:t>
            </a:r>
          </a:p>
        </p:txBody>
      </p:sp>
    </p:spTree>
    <p:extLst>
      <p:ext uri="{BB962C8B-B14F-4D97-AF65-F5344CB8AC3E}">
        <p14:creationId xmlns:p14="http://schemas.microsoft.com/office/powerpoint/2010/main" val="2369254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04"/>
            <a:ext cx="8229600" cy="1143000"/>
          </a:xfrm>
        </p:spPr>
        <p:txBody>
          <a:bodyPr>
            <a:normAutofit fontScale="90000"/>
          </a:bodyPr>
          <a:lstStyle/>
          <a:p>
            <a:pPr algn="ctr"/>
            <a:r>
              <a:rPr lang="en-US" altLang="en-US" i="1" dirty="0">
                <a:solidFill>
                  <a:srgbClr val="7030A0"/>
                </a:solidFill>
                <a:latin typeface="+mn-lt"/>
              </a:rPr>
              <a:t>NIH Guidelines </a:t>
            </a:r>
            <a:r>
              <a:rPr lang="en-US" altLang="en-US" dirty="0">
                <a:solidFill>
                  <a:srgbClr val="7030A0"/>
                </a:solidFill>
                <a:latin typeface="+mn-lt"/>
              </a:rPr>
              <a:t>                                                Section III - Levels of Review</a:t>
            </a:r>
            <a:endParaRPr lang="en-US" dirty="0">
              <a:solidFill>
                <a:srgbClr val="7030A0"/>
              </a:solidFill>
              <a:latin typeface="+mn-lt"/>
            </a:endParaRPr>
          </a:p>
        </p:txBody>
      </p:sp>
      <p:graphicFrame>
        <p:nvGraphicFramePr>
          <p:cNvPr id="3" name="Group 71"/>
          <p:cNvGraphicFramePr>
            <a:graphicFrameLocks noGrp="1"/>
          </p:cNvGraphicFramePr>
          <p:nvPr>
            <p:ph idx="1"/>
            <p:extLst>
              <p:ext uri="{D42A27DB-BD31-4B8C-83A1-F6EECF244321}">
                <p14:modId xmlns:p14="http://schemas.microsoft.com/office/powerpoint/2010/main" val="3695296789"/>
              </p:ext>
            </p:extLst>
          </p:nvPr>
        </p:nvGraphicFramePr>
        <p:xfrm>
          <a:off x="457200" y="1371601"/>
          <a:ext cx="8382000" cy="4629270"/>
        </p:xfrm>
        <a:graphic>
          <a:graphicData uri="http://schemas.openxmlformats.org/drawingml/2006/table">
            <a:tbl>
              <a:tblPr/>
              <a:tblGrid>
                <a:gridCol w="3202019">
                  <a:extLst>
                    <a:ext uri="{9D8B030D-6E8A-4147-A177-3AD203B41FA5}">
                      <a16:colId xmlns:a16="http://schemas.microsoft.com/office/drawing/2014/main" val="20000"/>
                    </a:ext>
                  </a:extLst>
                </a:gridCol>
                <a:gridCol w="3428695">
                  <a:extLst>
                    <a:ext uri="{9D8B030D-6E8A-4147-A177-3AD203B41FA5}">
                      <a16:colId xmlns:a16="http://schemas.microsoft.com/office/drawing/2014/main" val="20001"/>
                    </a:ext>
                  </a:extLst>
                </a:gridCol>
                <a:gridCol w="1751286">
                  <a:extLst>
                    <a:ext uri="{9D8B030D-6E8A-4147-A177-3AD203B41FA5}">
                      <a16:colId xmlns:a16="http://schemas.microsoft.com/office/drawing/2014/main" val="20002"/>
                    </a:ext>
                  </a:extLst>
                </a:gridCol>
              </a:tblGrid>
              <a:tr h="4844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Level of review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Example of types of research covered</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Relevant section(s) of the </a:t>
                      </a:r>
                      <a:r>
                        <a:rPr kumimoji="0" lang="en-US" sz="11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NIH Guidelines</a:t>
                      </a: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6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IBC and NIH Director review and approval</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rPr>
                        <a:t>Experiments that compromise the control of disease agents in medicine through deliberate transfer of a drug resistance trait </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III-A</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IBC approval and NIH review for containment determinations</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Experiment involving the cloning of toxin molecules with LD50 of less than 100 </a:t>
                      </a:r>
                      <a:r>
                        <a:rPr kumimoji="0" lang="en-US" sz="11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nanograms</a:t>
                      </a: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per kilogram of body weight</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III-B</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IBC and IRB approval and NIH review before research participant enrollment</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Experiments involving the deliberate transfer of recombinant or synthetic nucleic acid molecules into a human research participant </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anose="020B0604020202020204" pitchFamily="34" charset="0"/>
                          <a:cs typeface="Arial" panose="020B0604020202020204" pitchFamily="34" charset="0"/>
                        </a:rPr>
                        <a:t>III-C</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05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IBC approval before initiation</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Creating stable germline alterations of an animal’s genome, or testing viable recombinant  or synthetically modified microorganisms on whole animals, where BL-2 containment or greater is necessary </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III-D</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24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IBC notice at initiation</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Creating stable germline alterations of rodents by introduction of recombinant or synthetic nucleic acid molecules when these experiments require only  BL-1 containment </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III-E</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Exempt from the </a:t>
                      </a:r>
                      <a:r>
                        <a:rPr kumimoji="0" lang="en-US" sz="11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NIH Guidelines</a:t>
                      </a: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IBC registration not required if experiment not covered by Sections III-A, III-B, or III-C</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Purchase or transfer of transgenic rodents</a:t>
                      </a: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III-F</a:t>
                      </a:r>
                    </a:p>
                  </a:txBody>
                  <a:tcPr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5913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7030A0"/>
                </a:solidFill>
                <a:latin typeface="+mn-lt"/>
              </a:rPr>
              <a:t>Section III-A</a:t>
            </a:r>
            <a:r>
              <a:rPr lang="en-US" altLang="en-US" sz="3200" dirty="0">
                <a:solidFill>
                  <a:srgbClr val="7030A0"/>
                </a:solidFill>
                <a:latin typeface="+mn-lt"/>
              </a:rPr>
              <a:t> </a:t>
            </a:r>
            <a:endParaRPr lang="en-US" dirty="0">
              <a:solidFill>
                <a:srgbClr val="7030A0"/>
              </a:solidFill>
              <a:latin typeface="+mn-lt"/>
            </a:endParaRPr>
          </a:p>
        </p:txBody>
      </p:sp>
      <p:sp>
        <p:nvSpPr>
          <p:cNvPr id="3" name="Rectangle 3"/>
          <p:cNvSpPr txBox="1">
            <a:spLocks noChangeArrowheads="1"/>
          </p:cNvSpPr>
          <p:nvPr/>
        </p:nvSpPr>
        <p:spPr>
          <a:xfrm>
            <a:off x="152400" y="1524000"/>
            <a:ext cx="8628063"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50000"/>
              </a:spcBef>
              <a:buFont typeface="Wingdings" panose="05000000000000000000" pitchFamily="2" charset="2"/>
              <a:buChar char="§"/>
            </a:pPr>
            <a:r>
              <a:rPr lang="en-US" altLang="en-US" b="1" dirty="0"/>
              <a:t>Experiments Require IBC Approval and NIH Director Approval Before Initiation</a:t>
            </a:r>
          </a:p>
          <a:p>
            <a:pPr>
              <a:lnSpc>
                <a:spcPct val="80000"/>
              </a:lnSpc>
              <a:spcBef>
                <a:spcPct val="50000"/>
              </a:spcBef>
              <a:buFont typeface="Wingdings" panose="05000000000000000000" pitchFamily="2" charset="2"/>
              <a:buChar char="§"/>
            </a:pPr>
            <a:endParaRPr lang="en-US" altLang="en-US" sz="1000" b="1" dirty="0"/>
          </a:p>
          <a:p>
            <a:pPr lvl="1">
              <a:lnSpc>
                <a:spcPct val="80000"/>
              </a:lnSpc>
              <a:spcBef>
                <a:spcPct val="50000"/>
              </a:spcBef>
              <a:buSzPct val="50000"/>
              <a:buFont typeface="Wingdings" panose="05000000000000000000" pitchFamily="2" charset="2"/>
              <a:buChar char="q"/>
            </a:pPr>
            <a:r>
              <a:rPr lang="en-US" altLang="en-US" sz="2200" b="1" dirty="0"/>
              <a:t>“</a:t>
            </a:r>
            <a:r>
              <a:rPr lang="en-US" altLang="en-US" b="1" dirty="0"/>
              <a:t>Major Action</a:t>
            </a:r>
            <a:r>
              <a:rPr lang="en-US" altLang="en-US" sz="2200" b="1" dirty="0"/>
              <a:t>”</a:t>
            </a:r>
          </a:p>
          <a:p>
            <a:pPr lvl="1">
              <a:lnSpc>
                <a:spcPct val="80000"/>
              </a:lnSpc>
              <a:spcBef>
                <a:spcPct val="50000"/>
              </a:spcBef>
              <a:buFont typeface="Wingdings" panose="05000000000000000000" pitchFamily="2" charset="2"/>
              <a:buChar char="§"/>
            </a:pPr>
            <a:endParaRPr lang="en-US" altLang="en-US" sz="1000" b="1" dirty="0"/>
          </a:p>
          <a:p>
            <a:pPr marL="1081088" lvl="2" indent="-223838">
              <a:lnSpc>
                <a:spcPct val="80000"/>
              </a:lnSpc>
              <a:spcBef>
                <a:spcPct val="50000"/>
              </a:spcBef>
              <a:buFont typeface="Wingdings" panose="05000000000000000000" pitchFamily="2" charset="2"/>
              <a:buChar char="§"/>
            </a:pPr>
            <a:r>
              <a:rPr lang="en-US" altLang="en-US" b="1" dirty="0"/>
              <a:t>The deliberate transfer of a drug resistance trait to microorganisms that are not known to acquire the trait naturally, if such acquisition could compromise the use of the drug to control disease agents in humans, veterinary medicine, or agriculture</a:t>
            </a:r>
          </a:p>
        </p:txBody>
      </p:sp>
    </p:spTree>
    <p:extLst>
      <p:ext uri="{BB962C8B-B14F-4D97-AF65-F5344CB8AC3E}">
        <p14:creationId xmlns:p14="http://schemas.microsoft.com/office/powerpoint/2010/main" val="4288499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0" y="0"/>
            <a:ext cx="9144000" cy="1219200"/>
          </a:xfrm>
        </p:spPr>
        <p:txBody>
          <a:bodyPr/>
          <a:lstStyle/>
          <a:p>
            <a:pPr algn="ctr" eaLnBrk="1" hangingPunct="1"/>
            <a:r>
              <a:rPr lang="en-US" altLang="en-US" sz="4000" dirty="0">
                <a:solidFill>
                  <a:srgbClr val="7030A0"/>
                </a:solidFill>
                <a:effectLst>
                  <a:outerShdw blurRad="38100" dist="38100" dir="2700000" algn="tl">
                    <a:srgbClr val="000000">
                      <a:alpha val="43137"/>
                    </a:srgbClr>
                  </a:outerShdw>
                </a:effectLst>
              </a:rPr>
              <a:t>Section III-A</a:t>
            </a:r>
            <a:r>
              <a:rPr lang="en-US" altLang="en-US" sz="3200" dirty="0">
                <a:solidFill>
                  <a:srgbClr val="7030A0"/>
                </a:solidFill>
                <a:effectLst>
                  <a:outerShdw blurRad="38100" dist="38100" dir="2700000" algn="tl">
                    <a:srgbClr val="000000">
                      <a:alpha val="43137"/>
                    </a:srgbClr>
                  </a:outerShdw>
                </a:effectLst>
              </a:rPr>
              <a:t> </a:t>
            </a:r>
          </a:p>
        </p:txBody>
      </p:sp>
      <p:pic>
        <p:nvPicPr>
          <p:cNvPr id="2" name="Picture 1"/>
          <p:cNvPicPr>
            <a:picLocks noChangeAspect="1"/>
          </p:cNvPicPr>
          <p:nvPr/>
        </p:nvPicPr>
        <p:blipFill>
          <a:blip r:embed="rId3"/>
          <a:stretch>
            <a:fillRect/>
          </a:stretch>
        </p:blipFill>
        <p:spPr>
          <a:xfrm>
            <a:off x="2819400" y="1066800"/>
            <a:ext cx="3662362" cy="4772885"/>
          </a:xfrm>
          <a:prstGeom prst="rect">
            <a:avLst/>
          </a:prstGeom>
          <a:ln w="1905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0441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algn="ctr" eaLnBrk="1" hangingPunct="1"/>
            <a:r>
              <a:rPr lang="en-US" altLang="en-US" sz="4000" dirty="0">
                <a:solidFill>
                  <a:srgbClr val="7030A0"/>
                </a:solidFill>
              </a:rPr>
              <a:t>Section III-B</a:t>
            </a:r>
            <a:r>
              <a:rPr lang="en-US" altLang="en-US" sz="3200" dirty="0">
                <a:solidFill>
                  <a:srgbClr val="7030A0"/>
                </a:solidFill>
              </a:rPr>
              <a:t> </a:t>
            </a:r>
          </a:p>
        </p:txBody>
      </p:sp>
      <p:sp>
        <p:nvSpPr>
          <p:cNvPr id="6" name="Rectangle 3"/>
          <p:cNvSpPr txBox="1">
            <a:spLocks noChangeArrowheads="1"/>
          </p:cNvSpPr>
          <p:nvPr/>
        </p:nvSpPr>
        <p:spPr>
          <a:xfrm>
            <a:off x="152400" y="1600200"/>
            <a:ext cx="86106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50000"/>
              </a:spcBef>
              <a:buFont typeface="Wingdings" panose="05000000000000000000" pitchFamily="2" charset="2"/>
              <a:buChar char="§"/>
            </a:pPr>
            <a:r>
              <a:rPr lang="en-US" altLang="en-US" b="1" dirty="0"/>
              <a:t>Experiments Require NIH OSP and IBC Approval </a:t>
            </a:r>
            <a:r>
              <a:rPr lang="en-US" altLang="en-US" b="1" u="sng" dirty="0"/>
              <a:t>Before</a:t>
            </a:r>
            <a:r>
              <a:rPr lang="en-US" altLang="en-US" b="1" dirty="0"/>
              <a:t> Initiation</a:t>
            </a:r>
          </a:p>
          <a:p>
            <a:pPr>
              <a:lnSpc>
                <a:spcPct val="80000"/>
              </a:lnSpc>
              <a:spcBef>
                <a:spcPct val="50000"/>
              </a:spcBef>
              <a:buFont typeface="Wingdings" panose="05000000000000000000" pitchFamily="2" charset="2"/>
              <a:buChar char="§"/>
            </a:pPr>
            <a:endParaRPr lang="en-US" altLang="en-US" sz="1200" b="1" dirty="0"/>
          </a:p>
          <a:p>
            <a:pPr lvl="1">
              <a:lnSpc>
                <a:spcPct val="80000"/>
              </a:lnSpc>
              <a:spcBef>
                <a:spcPct val="50000"/>
              </a:spcBef>
              <a:buSzPct val="50000"/>
              <a:buFont typeface="Wingdings" panose="05000000000000000000" pitchFamily="2" charset="2"/>
              <a:buChar char="q"/>
            </a:pPr>
            <a:r>
              <a:rPr lang="en-US" altLang="en-US" b="1" dirty="0"/>
              <a:t>III-B-1: Experiments involving the cloning of toxin molecules with LD50 of less than 100 </a:t>
            </a:r>
            <a:r>
              <a:rPr lang="en-US" altLang="en-US" b="1" dirty="0" err="1"/>
              <a:t>nanograms</a:t>
            </a:r>
            <a:r>
              <a:rPr lang="en-US" altLang="en-US" b="1" dirty="0"/>
              <a:t> per kilogram body weight</a:t>
            </a:r>
          </a:p>
          <a:p>
            <a:pPr lvl="1">
              <a:lnSpc>
                <a:spcPct val="80000"/>
              </a:lnSpc>
              <a:spcBef>
                <a:spcPct val="50000"/>
              </a:spcBef>
              <a:buSzPct val="50000"/>
              <a:buFont typeface="Wingdings" panose="05000000000000000000" pitchFamily="2" charset="2"/>
              <a:buChar char="q"/>
            </a:pPr>
            <a:r>
              <a:rPr lang="en-US" altLang="en-US" b="1" dirty="0"/>
              <a:t>III-B-2: Experiments that have been approved (under Section III-A-1-a) as Major Actions under the </a:t>
            </a:r>
            <a:r>
              <a:rPr lang="en-US" altLang="en-US" b="1" i="1" dirty="0"/>
              <a:t>NIH Guidelines</a:t>
            </a:r>
          </a:p>
        </p:txBody>
      </p:sp>
    </p:spTree>
    <p:extLst>
      <p:ext uri="{BB962C8B-B14F-4D97-AF65-F5344CB8AC3E}">
        <p14:creationId xmlns:p14="http://schemas.microsoft.com/office/powerpoint/2010/main" val="3095204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7030A0"/>
                </a:solidFill>
                <a:latin typeface="+mn-lt"/>
              </a:rPr>
              <a:t>Section III-C</a:t>
            </a:r>
            <a:endParaRPr lang="en-US" dirty="0">
              <a:solidFill>
                <a:srgbClr val="7030A0"/>
              </a:solidFill>
              <a:latin typeface="+mn-lt"/>
            </a:endParaRPr>
          </a:p>
        </p:txBody>
      </p:sp>
      <p:sp>
        <p:nvSpPr>
          <p:cNvPr id="3" name="Rectangle 2"/>
          <p:cNvSpPr/>
          <p:nvPr/>
        </p:nvSpPr>
        <p:spPr>
          <a:xfrm>
            <a:off x="391064" y="1524000"/>
            <a:ext cx="8305800" cy="4308872"/>
          </a:xfrm>
          <a:prstGeom prst="rect">
            <a:avLst/>
          </a:prstGeom>
        </p:spPr>
        <p:txBody>
          <a:bodyPr wrap="square">
            <a:spAutoFit/>
          </a:bodyPr>
          <a:lstStyle/>
          <a:p>
            <a:pPr marL="233363" indent="-233363">
              <a:lnSpc>
                <a:spcPct val="80000"/>
              </a:lnSpc>
              <a:spcBef>
                <a:spcPct val="50000"/>
              </a:spcBef>
              <a:buFont typeface="Wingdings" pitchFamily="2" charset="2"/>
              <a:buChar char="§"/>
              <a:defRPr/>
            </a:pPr>
            <a:r>
              <a:rPr lang="en-US" sz="3200" b="1" dirty="0"/>
              <a:t>Experiments Require IBC Approval and approval from all applicable institutional and regulatory authorities </a:t>
            </a:r>
            <a:r>
              <a:rPr lang="en-US" sz="3200" b="1" u="sng" dirty="0"/>
              <a:t>before</a:t>
            </a:r>
            <a:r>
              <a:rPr lang="en-US" sz="3200" b="1" dirty="0"/>
              <a:t> initiation</a:t>
            </a:r>
          </a:p>
          <a:p>
            <a:pPr marL="233363" indent="-233363">
              <a:lnSpc>
                <a:spcPct val="80000"/>
              </a:lnSpc>
              <a:spcBef>
                <a:spcPct val="50000"/>
              </a:spcBef>
              <a:buFont typeface="Wingdings" pitchFamily="2" charset="2"/>
              <a:buChar char="§"/>
              <a:defRPr/>
            </a:pPr>
            <a:r>
              <a:rPr lang="en-US" sz="3200" b="1" dirty="0"/>
              <a:t>Human gene transfer - deliberate transfer into human research participants of either:</a:t>
            </a:r>
          </a:p>
          <a:p>
            <a:pPr>
              <a:defRPr/>
            </a:pPr>
            <a:endParaRPr lang="en-US" sz="1000" b="1" dirty="0"/>
          </a:p>
          <a:p>
            <a:pPr marL="800100" lvl="1" indent="-342900">
              <a:buSzPct val="50000"/>
              <a:buFont typeface="Wingdings" pitchFamily="2" charset="2"/>
              <a:buChar char="q"/>
              <a:defRPr/>
            </a:pPr>
            <a:r>
              <a:rPr lang="en-US" sz="2400" b="1" dirty="0"/>
              <a:t>Recombinant nucleic acid molecules, or DNA or RNA derived from recombinant nucleic acid molecules, or </a:t>
            </a:r>
          </a:p>
          <a:p>
            <a:pPr marL="800100" lvl="1" indent="-342900">
              <a:buSzPct val="50000"/>
              <a:buFont typeface="Wingdings" pitchFamily="2" charset="2"/>
              <a:buChar char="q"/>
              <a:defRPr/>
            </a:pPr>
            <a:r>
              <a:rPr lang="en-US" sz="2400" b="1" dirty="0"/>
              <a:t>Synthetic nucleic acid molecules, or DNA or RNA derived from synthetic nucleic acid molecules, that meet any one of the following criteria: </a:t>
            </a:r>
          </a:p>
        </p:txBody>
      </p:sp>
    </p:spTree>
    <p:extLst>
      <p:ext uri="{BB962C8B-B14F-4D97-AF65-F5344CB8AC3E}">
        <p14:creationId xmlns:p14="http://schemas.microsoft.com/office/powerpoint/2010/main" val="112149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39917"/>
            <a:ext cx="9144000" cy="923925"/>
          </a:xfrm>
        </p:spPr>
        <p:txBody>
          <a:bodyPr>
            <a:noAutofit/>
          </a:bodyPr>
          <a:lstStyle/>
          <a:p>
            <a:pPr algn="ctr" eaLnBrk="1" hangingPunct="1"/>
            <a:r>
              <a:rPr lang="en-US" altLang="en-US" sz="3200" i="1" dirty="0">
                <a:solidFill>
                  <a:srgbClr val="7030A0"/>
                </a:solidFill>
                <a:latin typeface="+mn-lt"/>
                <a:cs typeface="Arial" panose="020B0604020202020204" pitchFamily="34" charset="0"/>
              </a:rPr>
              <a:t>NIH Guidelines for Research Involving                                  Recombinant or Synthetic Nucleic Acid Molecules</a:t>
            </a:r>
          </a:p>
        </p:txBody>
      </p:sp>
      <p:sp>
        <p:nvSpPr>
          <p:cNvPr id="8196" name="Text Box 4"/>
          <p:cNvSpPr txBox="1">
            <a:spLocks noChangeArrowheads="1"/>
          </p:cNvSpPr>
          <p:nvPr/>
        </p:nvSpPr>
        <p:spPr bwMode="auto">
          <a:xfrm>
            <a:off x="0" y="550627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50000"/>
              </a:spcBef>
              <a:buNone/>
            </a:pPr>
            <a:r>
              <a:rPr lang="en-US" altLang="en-US" b="1" dirty="0">
                <a:solidFill>
                  <a:srgbClr val="0000FF"/>
                </a:solidFill>
                <a:latin typeface="+mn-lt"/>
              </a:rPr>
              <a:t>https://osp.od.nih.gov/biotechnology/nih-guidelines/</a:t>
            </a:r>
          </a:p>
        </p:txBody>
      </p:sp>
      <p:sp>
        <p:nvSpPr>
          <p:cNvPr id="8197" name="Text Box 5"/>
          <p:cNvSpPr txBox="1">
            <a:spLocks noChangeArrowheads="1"/>
          </p:cNvSpPr>
          <p:nvPr/>
        </p:nvSpPr>
        <p:spPr bwMode="auto">
          <a:xfrm>
            <a:off x="4017195" y="2177064"/>
            <a:ext cx="527064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a:spcBef>
                <a:spcPct val="20000"/>
              </a:spcBef>
              <a:buChar char="•"/>
              <a:defRPr sz="2800">
                <a:solidFill>
                  <a:schemeClr val="tx1"/>
                </a:solidFill>
                <a:latin typeface="Arial" panose="020B0604020202020204" pitchFamily="34" charset="0"/>
              </a:defRPr>
            </a:lvl1pPr>
            <a:lvl2pPr marL="688975" indent="-231775">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
            </a:pPr>
            <a:r>
              <a:rPr lang="en-US" altLang="en-US" b="1" dirty="0">
                <a:latin typeface="+mn-lt"/>
              </a:rPr>
              <a:t>Evolving, scientifically-responsive document</a:t>
            </a:r>
          </a:p>
          <a:p>
            <a:pPr marL="574675" indent="-234950" eaLnBrk="1" hangingPunct="1">
              <a:spcBef>
                <a:spcPct val="0"/>
              </a:spcBef>
              <a:buFont typeface="Wingdings" panose="05000000000000000000" pitchFamily="2" charset="2"/>
              <a:buChar char="§"/>
            </a:pPr>
            <a:endParaRPr lang="en-US" altLang="en-US" sz="1000" b="1" dirty="0">
              <a:latin typeface="+mn-lt"/>
            </a:endParaRPr>
          </a:p>
          <a:p>
            <a:pPr marL="574675" lvl="1" indent="-234950" eaLnBrk="1" hangingPunct="1">
              <a:spcBef>
                <a:spcPct val="0"/>
              </a:spcBef>
              <a:buSzPct val="50000"/>
              <a:buFont typeface="Wingdings" panose="05000000000000000000" pitchFamily="2" charset="2"/>
              <a:buChar char="q"/>
            </a:pPr>
            <a:r>
              <a:rPr lang="en-US" altLang="en-US" b="1" dirty="0">
                <a:latin typeface="+mn-lt"/>
              </a:rPr>
              <a:t>Multiple revisions since 1976</a:t>
            </a:r>
          </a:p>
          <a:p>
            <a:pPr marL="339725" lvl="1" indent="0" eaLnBrk="1" hangingPunct="1">
              <a:spcBef>
                <a:spcPct val="0"/>
              </a:spcBef>
              <a:buSzPct val="50000"/>
              <a:buNone/>
            </a:pPr>
            <a:endParaRPr lang="en-US" altLang="en-US" b="1" dirty="0">
              <a:latin typeface="+mn-lt"/>
            </a:endParaRPr>
          </a:p>
          <a:p>
            <a:pPr marL="574675" lvl="1" indent="-234950" eaLnBrk="1" hangingPunct="1">
              <a:spcBef>
                <a:spcPct val="0"/>
              </a:spcBef>
              <a:buSzPct val="50000"/>
              <a:buFont typeface="Wingdings" panose="05000000000000000000" pitchFamily="2" charset="2"/>
              <a:buChar char="q"/>
            </a:pPr>
            <a:r>
              <a:rPr lang="en-US" altLang="en-US" b="1" dirty="0">
                <a:latin typeface="+mn-lt"/>
              </a:rPr>
              <a:t>Latest version – April 2019</a:t>
            </a:r>
          </a:p>
        </p:txBody>
      </p:sp>
      <p:pic>
        <p:nvPicPr>
          <p:cNvPr id="9" name="Picture 1">
            <a:extLst>
              <a:ext uri="{FF2B5EF4-FFF2-40B4-BE49-F238E27FC236}">
                <a16:creationId xmlns:a16="http://schemas.microsoft.com/office/drawing/2014/main" id="{746CD117-139F-4E15-A545-75B7F3C12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991" y="1494579"/>
            <a:ext cx="2888018" cy="3702587"/>
          </a:xfrm>
          <a:prstGeom prst="rect">
            <a:avLst/>
          </a:prstGeom>
          <a:noFill/>
          <a:ln w="25400">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982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algn="ctr" eaLnBrk="1" hangingPunct="1"/>
            <a:r>
              <a:rPr lang="en-US" altLang="en-US" sz="4000" dirty="0">
                <a:solidFill>
                  <a:srgbClr val="7030A0"/>
                </a:solidFill>
              </a:rPr>
              <a:t>Section III-C</a:t>
            </a:r>
          </a:p>
        </p:txBody>
      </p:sp>
      <p:sp>
        <p:nvSpPr>
          <p:cNvPr id="4" name="TextBox 3"/>
          <p:cNvSpPr txBox="1"/>
          <p:nvPr/>
        </p:nvSpPr>
        <p:spPr>
          <a:xfrm>
            <a:off x="76200" y="1325592"/>
            <a:ext cx="6553200" cy="4370388"/>
          </a:xfrm>
          <a:prstGeom prst="rect">
            <a:avLst/>
          </a:prstGeom>
          <a:noFill/>
        </p:spPr>
        <p:txBody>
          <a:bodyPr wrap="square">
            <a:spAutoFit/>
          </a:bodyPr>
          <a:lstStyle/>
          <a:p>
            <a:pPr marL="1200150" lvl="2" indent="-285750" eaLnBrk="1" hangingPunct="1">
              <a:buFont typeface="Wingdings" pitchFamily="2" charset="2"/>
              <a:buChar char="§"/>
              <a:defRPr/>
            </a:pPr>
            <a:endParaRPr lang="en-US" sz="1800" b="1" dirty="0">
              <a:latin typeface="Arial" charset="0"/>
            </a:endParaRPr>
          </a:p>
          <a:p>
            <a:pPr marL="463550" lvl="2" indent="-231775" eaLnBrk="1" hangingPunct="1">
              <a:buFont typeface="Wingdings" pitchFamily="2" charset="2"/>
              <a:buChar char="§"/>
              <a:defRPr/>
            </a:pPr>
            <a:r>
              <a:rPr lang="en-US" sz="2600" b="1" dirty="0">
                <a:latin typeface="Arial" charset="0"/>
              </a:rPr>
              <a:t>Contain more than 100 nucleotides; or </a:t>
            </a:r>
          </a:p>
          <a:p>
            <a:pPr marL="463550" lvl="2" indent="-231775" eaLnBrk="1" hangingPunct="1">
              <a:buFont typeface="Wingdings" pitchFamily="2" charset="2"/>
              <a:buChar char="§"/>
              <a:defRPr/>
            </a:pPr>
            <a:r>
              <a:rPr lang="en-US" sz="2600" b="1" dirty="0">
                <a:latin typeface="Arial" charset="0"/>
              </a:rPr>
              <a:t>Possess biological                       properties that enable                   integration into the genome                 (e.g., </a:t>
            </a:r>
            <a:r>
              <a:rPr lang="en-US" sz="2600" b="1" u="sng" dirty="0">
                <a:latin typeface="Arial" charset="0"/>
              </a:rPr>
              <a:t>cis</a:t>
            </a:r>
            <a:r>
              <a:rPr lang="en-US" sz="2600" b="1" dirty="0">
                <a:latin typeface="Arial" charset="0"/>
              </a:rPr>
              <a:t> elements involved in integration); or</a:t>
            </a:r>
          </a:p>
          <a:p>
            <a:pPr marL="463550" lvl="2" indent="-231775" eaLnBrk="1" hangingPunct="1">
              <a:buFont typeface="Wingdings" pitchFamily="2" charset="2"/>
              <a:buChar char="§"/>
              <a:defRPr/>
            </a:pPr>
            <a:r>
              <a:rPr lang="en-US" sz="2600" b="1" dirty="0">
                <a:latin typeface="Arial" charset="0"/>
              </a:rPr>
              <a:t>Have the potential to replicate                  in a cell; or</a:t>
            </a:r>
          </a:p>
          <a:p>
            <a:pPr marL="463550" lvl="2" indent="-231775" eaLnBrk="1" hangingPunct="1">
              <a:buFont typeface="Wingdings" pitchFamily="2" charset="2"/>
              <a:buChar char="§"/>
              <a:defRPr/>
            </a:pPr>
            <a:r>
              <a:rPr lang="en-US" sz="2600" b="1" dirty="0">
                <a:latin typeface="Arial" charset="0"/>
              </a:rPr>
              <a:t>Can be translated or transcribed. </a:t>
            </a:r>
          </a:p>
        </p:txBody>
      </p:sp>
      <p:pic>
        <p:nvPicPr>
          <p:cNvPr id="5" name="Content Placeholder 4" descr="dnashadowmanornl"/>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248400" y="2057400"/>
            <a:ext cx="2078038" cy="2776538"/>
          </a:xfrm>
          <a:prstGeom prst="rect">
            <a:avLst/>
          </a:prstGeom>
          <a:noFill/>
        </p:spPr>
      </p:pic>
    </p:spTree>
    <p:extLst>
      <p:ext uri="{BB962C8B-B14F-4D97-AF65-F5344CB8AC3E}">
        <p14:creationId xmlns:p14="http://schemas.microsoft.com/office/powerpoint/2010/main" val="699774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7030A0"/>
                </a:solidFill>
              </a:rPr>
              <a:t>Section III-D-1</a:t>
            </a:r>
            <a:endParaRPr lang="en-US" dirty="0">
              <a:solidFill>
                <a:srgbClr val="7030A0"/>
              </a:solidFill>
            </a:endParaRPr>
          </a:p>
        </p:txBody>
      </p:sp>
      <p:sp>
        <p:nvSpPr>
          <p:cNvPr id="3" name="Rectangle 3"/>
          <p:cNvSpPr txBox="1">
            <a:spLocks noChangeArrowheads="1"/>
          </p:cNvSpPr>
          <p:nvPr/>
        </p:nvSpPr>
        <p:spPr>
          <a:xfrm>
            <a:off x="304800" y="1447800"/>
            <a:ext cx="85344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50000"/>
              </a:spcBef>
              <a:buFont typeface="Wingdings" panose="05000000000000000000" pitchFamily="2" charset="2"/>
              <a:buChar char="§"/>
            </a:pPr>
            <a:r>
              <a:rPr lang="en-US" altLang="en-US" sz="3600" b="1" dirty="0"/>
              <a:t>Experiments IBC Require Approval </a:t>
            </a:r>
            <a:r>
              <a:rPr lang="en-US" altLang="en-US" sz="3600" b="1" u="sng" dirty="0"/>
              <a:t>Before</a:t>
            </a:r>
            <a:r>
              <a:rPr lang="en-US" altLang="en-US" sz="3600" b="1" dirty="0"/>
              <a:t> Initiation</a:t>
            </a:r>
          </a:p>
          <a:p>
            <a:pPr lvl="1">
              <a:spcBef>
                <a:spcPct val="50000"/>
              </a:spcBef>
              <a:buSzPct val="50000"/>
              <a:buFont typeface="Wingdings" panose="05000000000000000000" pitchFamily="2" charset="2"/>
              <a:buChar char="q"/>
            </a:pPr>
            <a:r>
              <a:rPr lang="en-US" altLang="en-US" b="1" dirty="0"/>
              <a:t>Experiments Using Risk Group 2, Risk Group 3, Risk Group 4, or Restricted Agents as Host-Vector Systems</a:t>
            </a:r>
          </a:p>
          <a:p>
            <a:pPr lvl="1">
              <a:spcBef>
                <a:spcPct val="50000"/>
              </a:spcBef>
              <a:buSzPct val="50000"/>
              <a:buFont typeface="Wingdings" panose="05000000000000000000" pitchFamily="2" charset="2"/>
              <a:buChar char="q"/>
            </a:pPr>
            <a:endParaRPr lang="en-US" altLang="en-US" sz="2000" b="1" dirty="0"/>
          </a:p>
          <a:p>
            <a:pPr lvl="1">
              <a:spcBef>
                <a:spcPct val="50000"/>
              </a:spcBef>
              <a:buSzPct val="50000"/>
              <a:buFont typeface="Wingdings" panose="05000000000000000000" pitchFamily="2" charset="2"/>
              <a:buNone/>
            </a:pPr>
            <a:endParaRPr lang="en-US" altLang="en-US" sz="2000" b="1" dirty="0"/>
          </a:p>
          <a:p>
            <a:pPr>
              <a:spcBef>
                <a:spcPct val="50000"/>
              </a:spcBef>
              <a:buFont typeface="Wingdings" panose="05000000000000000000" pitchFamily="2" charset="2"/>
              <a:buNone/>
            </a:pPr>
            <a:endParaRPr lang="en-US" altLang="en-US" sz="2000" b="1" dirty="0"/>
          </a:p>
        </p:txBody>
      </p:sp>
      <p:pic>
        <p:nvPicPr>
          <p:cNvPr id="4"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728" y="4800600"/>
            <a:ext cx="1379538" cy="1073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7" descr="Go to fullsize image">
            <a:hlinkClick r:id="rId5"/>
          </p:cNvPr>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3176070" y="4466296"/>
            <a:ext cx="1401763" cy="1089025"/>
          </a:xfrm>
          <a:prstGeom prst="rect">
            <a:avLst/>
          </a:prstGeom>
          <a:ln>
            <a:solidFill>
              <a:schemeClr val="tx1"/>
            </a:solidFill>
            <a:miter lim="800000"/>
            <a:headEnd/>
            <a:tailEnd/>
          </a:ln>
        </p:spPr>
      </p:pic>
      <p:pic>
        <p:nvPicPr>
          <p:cNvPr id="6" name="Picture 20" descr="Go to fullsize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6704" y="4477408"/>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Go to fullsize imag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7638" y="4800600"/>
            <a:ext cx="1447800" cy="1073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0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algn="ctr" eaLnBrk="1" hangingPunct="1"/>
            <a:r>
              <a:rPr lang="en-US" altLang="en-US" sz="4000" dirty="0">
                <a:solidFill>
                  <a:srgbClr val="7030A0"/>
                </a:solidFill>
              </a:rPr>
              <a:t>Section III-D-2</a:t>
            </a:r>
          </a:p>
        </p:txBody>
      </p:sp>
      <p:sp>
        <p:nvSpPr>
          <p:cNvPr id="4" name="Rectangle 3"/>
          <p:cNvSpPr txBox="1">
            <a:spLocks noChangeArrowheads="1"/>
          </p:cNvSpPr>
          <p:nvPr/>
        </p:nvSpPr>
        <p:spPr>
          <a:xfrm>
            <a:off x="457200" y="1524000"/>
            <a:ext cx="5224462"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ct val="50000"/>
              </a:spcBef>
              <a:buFont typeface="Wingdings" panose="05000000000000000000" pitchFamily="2" charset="2"/>
              <a:buChar char="§"/>
            </a:pPr>
            <a:r>
              <a:rPr lang="en-US" altLang="en-US" b="1"/>
              <a:t>Experiments Require IBC Approval </a:t>
            </a:r>
            <a:r>
              <a:rPr lang="en-US" altLang="en-US" b="1" u="sng"/>
              <a:t>Before</a:t>
            </a:r>
            <a:r>
              <a:rPr lang="en-US" altLang="en-US" b="1"/>
              <a:t> Initiation</a:t>
            </a:r>
          </a:p>
          <a:p>
            <a:pPr lvl="1">
              <a:lnSpc>
                <a:spcPct val="90000"/>
              </a:lnSpc>
              <a:spcBef>
                <a:spcPct val="50000"/>
              </a:spcBef>
              <a:buSzPct val="50000"/>
              <a:buFont typeface="Wingdings" panose="05000000000000000000" pitchFamily="2" charset="2"/>
              <a:buChar char="q"/>
            </a:pPr>
            <a:r>
              <a:rPr lang="en-US" altLang="en-US" sz="2000" b="1"/>
              <a:t>Experiments in Which                     DNA From Risk Group 2,                           Risk Group 3, Risk Group 4,                      or Restricted Agents is                         Cloned into Nonpathogenic Prokaryotic or Lower                       Eukaryotic Host-Vector                    Systems</a:t>
            </a:r>
          </a:p>
          <a:p>
            <a:pPr lvl="1">
              <a:lnSpc>
                <a:spcPct val="90000"/>
              </a:lnSpc>
              <a:spcBef>
                <a:spcPct val="50000"/>
              </a:spcBef>
              <a:buSzPct val="50000"/>
              <a:buFont typeface="Wingdings" panose="05000000000000000000" pitchFamily="2" charset="2"/>
              <a:buChar char="q"/>
            </a:pPr>
            <a:endParaRPr lang="en-US" altLang="en-US" sz="1800" b="1"/>
          </a:p>
          <a:p>
            <a:pPr>
              <a:lnSpc>
                <a:spcPct val="90000"/>
              </a:lnSpc>
              <a:spcBef>
                <a:spcPct val="50000"/>
              </a:spcBef>
              <a:buFont typeface="Wingdings" panose="05000000000000000000" pitchFamily="2" charset="2"/>
              <a:buNone/>
            </a:pPr>
            <a:endParaRPr lang="en-US" altLang="en-US" sz="1800" b="1" dirty="0"/>
          </a:p>
        </p:txBody>
      </p:sp>
      <p:pic>
        <p:nvPicPr>
          <p:cNvPr id="5" name="Picture 5"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094037" cy="38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196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algn="ctr" eaLnBrk="1" hangingPunct="1"/>
            <a:r>
              <a:rPr lang="en-US" altLang="en-US" sz="4000" dirty="0">
                <a:solidFill>
                  <a:srgbClr val="7030A0"/>
                </a:solidFill>
              </a:rPr>
              <a:t>Section III-D-3</a:t>
            </a:r>
          </a:p>
        </p:txBody>
      </p:sp>
      <p:sp>
        <p:nvSpPr>
          <p:cNvPr id="4" name="Rectangle 3"/>
          <p:cNvSpPr txBox="1">
            <a:spLocks noChangeArrowheads="1"/>
          </p:cNvSpPr>
          <p:nvPr/>
        </p:nvSpPr>
        <p:spPr>
          <a:xfrm>
            <a:off x="533400" y="1371600"/>
            <a:ext cx="83058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50000"/>
              </a:spcBef>
              <a:buFont typeface="Wingdings" panose="05000000000000000000" pitchFamily="2" charset="2"/>
              <a:buChar char="§"/>
              <a:tabLst>
                <a:tab pos="231775" algn="l"/>
              </a:tabLst>
            </a:pPr>
            <a:r>
              <a:rPr lang="en-US" altLang="en-US" sz="3600" b="1" dirty="0"/>
              <a:t>Experiments Require IBC Approval </a:t>
            </a:r>
            <a:r>
              <a:rPr lang="en-US" altLang="en-US" sz="3600" b="1" u="sng" dirty="0"/>
              <a:t>Before</a:t>
            </a:r>
            <a:r>
              <a:rPr lang="en-US" altLang="en-US" sz="3600" b="1" dirty="0"/>
              <a:t> Initiation</a:t>
            </a:r>
          </a:p>
          <a:p>
            <a:pPr marL="623888" lvl="1" indent="-166688">
              <a:spcBef>
                <a:spcPct val="50000"/>
              </a:spcBef>
              <a:buSzPct val="50000"/>
              <a:buFont typeface="Wingdings" panose="05000000000000000000" pitchFamily="2" charset="2"/>
              <a:buChar char="q"/>
              <a:tabLst>
                <a:tab pos="231775" algn="l"/>
              </a:tabLst>
            </a:pPr>
            <a:r>
              <a:rPr lang="en-US" altLang="en-US" sz="2400" b="1" dirty="0"/>
              <a:t>Experiments Involving the Use of Infectious DNA or RNA Viruses or Defective DNA or RNA Viruses in the Presence of Helper Virus in Tissue Culture Systems</a:t>
            </a:r>
          </a:p>
          <a:p>
            <a:pPr marL="623888" lvl="1" indent="-166688">
              <a:spcBef>
                <a:spcPct val="50000"/>
              </a:spcBef>
              <a:buSzPct val="50000"/>
              <a:buFont typeface="Wingdings" panose="05000000000000000000" pitchFamily="2" charset="2"/>
              <a:buChar char="q"/>
              <a:tabLst>
                <a:tab pos="231775" algn="l"/>
              </a:tabLst>
            </a:pPr>
            <a:endParaRPr lang="en-US" altLang="en-US" sz="2000" b="1" dirty="0"/>
          </a:p>
          <a:p>
            <a:pPr>
              <a:spcBef>
                <a:spcPct val="50000"/>
              </a:spcBef>
              <a:buFont typeface="Wingdings" panose="05000000000000000000" pitchFamily="2" charset="2"/>
              <a:buNone/>
              <a:tabLst>
                <a:tab pos="231775" algn="l"/>
              </a:tabLst>
            </a:pPr>
            <a:endParaRPr lang="en-US" altLang="en-US" sz="2000" b="1" dirty="0"/>
          </a:p>
        </p:txBody>
      </p:sp>
      <p:pic>
        <p:nvPicPr>
          <p:cNvPr id="5"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059237"/>
            <a:ext cx="2366963" cy="176371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Image 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059237"/>
            <a:ext cx="1981200" cy="180498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723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pPr algn="ctr"/>
            <a:r>
              <a:rPr lang="en-US" altLang="en-US" dirty="0">
                <a:solidFill>
                  <a:srgbClr val="7030A0"/>
                </a:solidFill>
              </a:rPr>
              <a:t>Section III-D-4:                                Experiments Involving Whole Animals</a:t>
            </a:r>
            <a:endParaRPr lang="en-US" dirty="0">
              <a:solidFill>
                <a:srgbClr val="7030A0"/>
              </a:solidFill>
            </a:endParaRPr>
          </a:p>
        </p:txBody>
      </p:sp>
      <p:sp>
        <p:nvSpPr>
          <p:cNvPr id="3" name="Rectangle 3"/>
          <p:cNvSpPr txBox="1">
            <a:spLocks noChangeArrowheads="1"/>
          </p:cNvSpPr>
          <p:nvPr/>
        </p:nvSpPr>
        <p:spPr>
          <a:xfrm>
            <a:off x="381000" y="1714500"/>
            <a:ext cx="60960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1313" lvl="1" indent="-280988">
              <a:lnSpc>
                <a:spcPct val="80000"/>
              </a:lnSpc>
              <a:spcBef>
                <a:spcPct val="50000"/>
              </a:spcBef>
              <a:buFont typeface="Wingdings" panose="05000000000000000000" pitchFamily="2" charset="2"/>
              <a:buChar char="§"/>
            </a:pPr>
            <a:r>
              <a:rPr lang="en-US" altLang="en-US" b="1" dirty="0"/>
              <a:t>Includes experiments in which:</a:t>
            </a:r>
          </a:p>
          <a:p>
            <a:pPr marL="341313" lvl="1" indent="-280988">
              <a:lnSpc>
                <a:spcPct val="80000"/>
              </a:lnSpc>
              <a:spcBef>
                <a:spcPct val="50000"/>
              </a:spcBef>
              <a:buFont typeface="Wingdings" panose="05000000000000000000" pitchFamily="2" charset="2"/>
              <a:buChar char="§"/>
            </a:pPr>
            <a:endParaRPr lang="en-US" altLang="en-US" b="1" dirty="0"/>
          </a:p>
          <a:p>
            <a:pPr marL="573088" lvl="2" indent="-231775">
              <a:lnSpc>
                <a:spcPct val="80000"/>
              </a:lnSpc>
              <a:spcBef>
                <a:spcPct val="50000"/>
              </a:spcBef>
              <a:buSzPct val="50000"/>
              <a:buFont typeface="Wingdings" panose="05000000000000000000" pitchFamily="2" charset="2"/>
              <a:buChar char="q"/>
            </a:pPr>
            <a:r>
              <a:rPr lang="en-US" altLang="en-US" sz="2200" b="1" dirty="0"/>
              <a:t>The animal’s genome has been altered by stable introduction of recombinant or synthetic nucleic acids into germline (transgenic animals)</a:t>
            </a:r>
          </a:p>
          <a:p>
            <a:pPr marL="341313" lvl="2" indent="0">
              <a:lnSpc>
                <a:spcPct val="80000"/>
              </a:lnSpc>
              <a:spcBef>
                <a:spcPct val="50000"/>
              </a:spcBef>
              <a:buSzPct val="50000"/>
              <a:buNone/>
            </a:pPr>
            <a:endParaRPr lang="en-US" altLang="en-US" sz="2200" b="1" dirty="0"/>
          </a:p>
          <a:p>
            <a:pPr marL="573088" lvl="2" indent="-231775">
              <a:lnSpc>
                <a:spcPct val="80000"/>
              </a:lnSpc>
              <a:spcBef>
                <a:spcPct val="50000"/>
              </a:spcBef>
              <a:buSzPct val="50000"/>
              <a:buFont typeface="Wingdings" panose="05000000000000000000" pitchFamily="2" charset="2"/>
              <a:buChar char="q"/>
            </a:pPr>
            <a:r>
              <a:rPr lang="en-US" altLang="en-US" sz="2200" b="1" dirty="0"/>
              <a:t>Viable recombinant or synthetic nucleic acid molecule-modified microorganisms are tested on whole animals</a:t>
            </a:r>
          </a:p>
        </p:txBody>
      </p:sp>
      <p:pic>
        <p:nvPicPr>
          <p:cNvPr id="4" name="Picture 4" descr="IH114331 - Female Mosquito Feeding on Human"/>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7086600" y="4876800"/>
            <a:ext cx="1419225" cy="1143000"/>
          </a:xfrm>
          <a:prstGeom prst="rect">
            <a:avLst/>
          </a:prstGeom>
          <a:noFill/>
          <a:ln w="22225">
            <a:solidFill>
              <a:schemeClr val="tx1"/>
            </a:solidFill>
          </a:ln>
          <a:effectLst>
            <a:outerShdw blurRad="63500" sx="102000" sy="102000" algn="ctr" rotWithShape="0">
              <a:prstClr val="black">
                <a:alpha val="40000"/>
              </a:prstClr>
            </a:outerShdw>
          </a:effectLst>
        </p:spPr>
      </p:pic>
      <p:pic>
        <p:nvPicPr>
          <p:cNvPr id="5" name="Picture 5" descr="su_LG_DIC_72dpi"/>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7086600" y="3429000"/>
            <a:ext cx="1419225" cy="1371600"/>
          </a:xfrm>
          <a:prstGeom prst="rect">
            <a:avLst/>
          </a:prstGeom>
          <a:noFill/>
          <a:ln w="22225">
            <a:solidFill>
              <a:schemeClr val="tx1"/>
            </a:solidFill>
          </a:ln>
          <a:effectLst>
            <a:outerShdw blurRad="63500" sx="102000" sy="102000" algn="ctr" rotWithShape="0">
              <a:prstClr val="black">
                <a:alpha val="40000"/>
              </a:prstClr>
            </a:outerShdw>
          </a:effectLst>
        </p:spPr>
      </p:pic>
      <p:pic>
        <p:nvPicPr>
          <p:cNvPr id="6" name="Picture 6" descr="Go to fullsize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524000"/>
            <a:ext cx="1419225" cy="1828800"/>
          </a:xfrm>
          <a:prstGeom prst="rect">
            <a:avLst/>
          </a:prstGeom>
          <a:noFill/>
          <a:ln w="222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799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pPr algn="ctr"/>
            <a:r>
              <a:rPr lang="en-US" altLang="en-US" dirty="0">
                <a:solidFill>
                  <a:srgbClr val="7030A0"/>
                </a:solidFill>
              </a:rPr>
              <a:t>Section III-D-5:                               Experiments Involving Whole Plants</a:t>
            </a:r>
            <a:endParaRPr lang="en-US" dirty="0">
              <a:solidFill>
                <a:srgbClr val="7030A0"/>
              </a:solidFill>
            </a:endParaRPr>
          </a:p>
        </p:txBody>
      </p:sp>
      <p:sp>
        <p:nvSpPr>
          <p:cNvPr id="3" name="Text Box 3"/>
          <p:cNvSpPr txBox="1">
            <a:spLocks noChangeArrowheads="1"/>
          </p:cNvSpPr>
          <p:nvPr/>
        </p:nvSpPr>
        <p:spPr bwMode="auto">
          <a:xfrm>
            <a:off x="304800" y="1828800"/>
            <a:ext cx="55626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55563">
              <a:spcBef>
                <a:spcPct val="20000"/>
              </a:spcBef>
              <a:buChar char="•"/>
              <a:defRPr sz="2800">
                <a:solidFill>
                  <a:schemeClr val="tx1"/>
                </a:solidFill>
                <a:latin typeface="Arial" panose="020B0604020202020204" pitchFamily="34" charset="0"/>
              </a:defRPr>
            </a:lvl1pPr>
            <a:lvl2pPr marL="682625" indent="-225425">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344488" indent="-284163" eaLnBrk="1" hangingPunct="1">
              <a:spcBef>
                <a:spcPct val="0"/>
              </a:spcBef>
              <a:buFont typeface="Wingdings" panose="05000000000000000000" pitchFamily="2" charset="2"/>
              <a:buChar char="§"/>
            </a:pPr>
            <a:r>
              <a:rPr lang="en-US" altLang="en-US" b="1" dirty="0"/>
              <a:t>Includes experiments in which:</a:t>
            </a:r>
          </a:p>
          <a:p>
            <a:pPr lvl="1" eaLnBrk="1" hangingPunct="1">
              <a:spcBef>
                <a:spcPct val="0"/>
              </a:spcBef>
              <a:buFontTx/>
              <a:buNone/>
            </a:pPr>
            <a:endParaRPr lang="en-US" altLang="en-US" sz="900" b="1" dirty="0"/>
          </a:p>
          <a:p>
            <a:pPr defTabSz="569913" eaLnBrk="1" hangingPunct="1">
              <a:spcBef>
                <a:spcPct val="0"/>
              </a:spcBef>
              <a:buSzPct val="50000"/>
              <a:buFont typeface="Wingdings" panose="05000000000000000000" pitchFamily="2" charset="2"/>
              <a:buChar char="q"/>
            </a:pPr>
            <a:r>
              <a:rPr lang="en-US" altLang="en-US" sz="2400" b="1" dirty="0"/>
              <a:t>  </a:t>
            </a:r>
            <a:r>
              <a:rPr lang="en-US" altLang="en-US" sz="2000" b="1" dirty="0"/>
              <a:t>Plants are genetically engineered by  	recombinant or synthetic nucleic acid 	molecule methods </a:t>
            </a:r>
          </a:p>
          <a:p>
            <a:pPr defTabSz="569913" eaLnBrk="1" hangingPunct="1">
              <a:spcBef>
                <a:spcPct val="0"/>
              </a:spcBef>
              <a:buClr>
                <a:schemeClr val="tx1"/>
              </a:buClr>
              <a:buSzPct val="50000"/>
              <a:buFont typeface="Wingdings" panose="05000000000000000000" pitchFamily="2" charset="2"/>
              <a:buChar char="q"/>
            </a:pPr>
            <a:r>
              <a:rPr lang="en-US" altLang="en-US" sz="2000" b="1" dirty="0"/>
              <a:t>   Plants are used with recombinant or 	synthetic nucleic acid molecule 	containing insects</a:t>
            </a:r>
          </a:p>
          <a:p>
            <a:pPr marL="569913" indent="-338138" eaLnBrk="1" hangingPunct="1">
              <a:spcBef>
                <a:spcPct val="0"/>
              </a:spcBef>
              <a:buSzPct val="50000"/>
              <a:buFont typeface="Wingdings" panose="05000000000000000000" pitchFamily="2" charset="2"/>
              <a:buChar char="q"/>
            </a:pPr>
            <a:r>
              <a:rPr lang="en-US" altLang="en-US" sz="2000" b="1" dirty="0"/>
              <a:t>Generally BL2-P through BL4-P,     depending on risk</a:t>
            </a:r>
          </a:p>
          <a:p>
            <a:pPr eaLnBrk="1" hangingPunct="1">
              <a:spcBef>
                <a:spcPct val="50000"/>
              </a:spcBef>
              <a:buSzPct val="50000"/>
              <a:buFont typeface="Wingdings" panose="05000000000000000000" pitchFamily="2" charset="2"/>
              <a:buChar char="q"/>
            </a:pPr>
            <a:endParaRPr lang="en-US" altLang="en-US" sz="2400" dirty="0"/>
          </a:p>
        </p:txBody>
      </p:sp>
      <p:pic>
        <p:nvPicPr>
          <p:cNvPr id="4" name="Picture 4" descr="Go to fullsize image">
            <a:hlinkClick r:id="rId3"/>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943599" y="2362200"/>
            <a:ext cx="2448747" cy="2819400"/>
          </a:xfrm>
          <a:prstGeom prst="rect">
            <a:avLst/>
          </a:prstGeom>
          <a:ln w="1905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49569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0" y="152400"/>
            <a:ext cx="9144000" cy="1219200"/>
          </a:xfrm>
        </p:spPr>
        <p:txBody>
          <a:bodyPr>
            <a:normAutofit fontScale="90000"/>
          </a:bodyPr>
          <a:lstStyle/>
          <a:p>
            <a:pPr algn="ctr" eaLnBrk="1" hangingPunct="1"/>
            <a:r>
              <a:rPr lang="en-US" altLang="en-US" dirty="0">
                <a:solidFill>
                  <a:srgbClr val="7030A0"/>
                </a:solidFill>
              </a:rPr>
              <a:t>Section III-D-6: Experiments Involving More Than 10L of Culture</a:t>
            </a:r>
          </a:p>
        </p:txBody>
      </p:sp>
      <p:pic>
        <p:nvPicPr>
          <p:cNvPr id="57348" name="Picture 6" descr="BioFlo Pro Pilot-Scale to Production-Scale Ferment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600200"/>
            <a:ext cx="3707423" cy="4191000"/>
          </a:xfrm>
          <a:noFill/>
        </p:spPr>
      </p:pic>
      <p:sp>
        <p:nvSpPr>
          <p:cNvPr id="57349" name="Text Box 8"/>
          <p:cNvSpPr txBox="1">
            <a:spLocks noChangeArrowheads="1"/>
          </p:cNvSpPr>
          <p:nvPr/>
        </p:nvSpPr>
        <p:spPr bwMode="auto">
          <a:xfrm>
            <a:off x="5688623" y="30480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3200" b="1" dirty="0"/>
              <a:t>Also See Appendix K</a:t>
            </a:r>
          </a:p>
        </p:txBody>
      </p:sp>
    </p:spTree>
    <p:extLst>
      <p:ext uri="{BB962C8B-B14F-4D97-AF65-F5344CB8AC3E}">
        <p14:creationId xmlns:p14="http://schemas.microsoft.com/office/powerpoint/2010/main" val="2262883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0" y="0"/>
            <a:ext cx="9147175" cy="1219200"/>
          </a:xfrm>
        </p:spPr>
        <p:txBody>
          <a:bodyPr/>
          <a:lstStyle/>
          <a:p>
            <a:pPr algn="ctr" eaLnBrk="1" hangingPunct="1"/>
            <a:r>
              <a:rPr lang="en-US" altLang="en-US" dirty="0">
                <a:solidFill>
                  <a:srgbClr val="7030A0"/>
                </a:solidFill>
              </a:rPr>
              <a:t>Section III-D-7</a:t>
            </a:r>
          </a:p>
        </p:txBody>
      </p:sp>
      <p:sp>
        <p:nvSpPr>
          <p:cNvPr id="2" name="Rectangle 3"/>
          <p:cNvSpPr>
            <a:spLocks noGrp="1" noChangeArrowheads="1"/>
          </p:cNvSpPr>
          <p:nvPr>
            <p:ph type="body" idx="1"/>
          </p:nvPr>
        </p:nvSpPr>
        <p:spPr>
          <a:xfrm>
            <a:off x="152400" y="1236453"/>
            <a:ext cx="8686800" cy="4638675"/>
          </a:xfrm>
        </p:spPr>
        <p:txBody>
          <a:bodyPr>
            <a:normAutofit lnSpcReduction="10000"/>
          </a:bodyPr>
          <a:lstStyle/>
          <a:p>
            <a:pPr eaLnBrk="1" hangingPunct="1">
              <a:lnSpc>
                <a:spcPct val="90000"/>
              </a:lnSpc>
              <a:buFontTx/>
              <a:buNone/>
              <a:defRPr/>
            </a:pPr>
            <a:endParaRPr lang="en-US" sz="2000" b="1" dirty="0"/>
          </a:p>
          <a:p>
            <a:pPr eaLnBrk="1" hangingPunct="1">
              <a:lnSpc>
                <a:spcPct val="90000"/>
              </a:lnSpc>
              <a:buFont typeface="Wingdings" pitchFamily="2" charset="2"/>
              <a:buChar char="§"/>
              <a:defRPr/>
            </a:pPr>
            <a:r>
              <a:rPr lang="en-US" b="1" dirty="0"/>
              <a:t>Experiments Involving Influenza Viruses</a:t>
            </a:r>
          </a:p>
          <a:p>
            <a:pPr eaLnBrk="1" hangingPunct="1">
              <a:lnSpc>
                <a:spcPct val="90000"/>
              </a:lnSpc>
              <a:buFont typeface="Wingdings" pitchFamily="2" charset="2"/>
              <a:buChar char="§"/>
              <a:defRPr/>
            </a:pPr>
            <a:endParaRPr lang="en-US" b="1" dirty="0"/>
          </a:p>
          <a:p>
            <a:pPr marL="633413" indent="-292100" eaLnBrk="1" hangingPunct="1">
              <a:lnSpc>
                <a:spcPct val="90000"/>
              </a:lnSpc>
              <a:buSzPct val="50000"/>
              <a:buFont typeface="Wingdings" pitchFamily="2" charset="2"/>
              <a:buChar char="q"/>
              <a:defRPr/>
            </a:pPr>
            <a:r>
              <a:rPr lang="en-US" sz="2000" b="1" dirty="0"/>
              <a:t>Generated by recombinant or synthetic methods (e.g., reverse genetics of chimeric viruses with </a:t>
            </a:r>
            <a:r>
              <a:rPr lang="en-US" sz="2000" b="1" dirty="0" err="1"/>
              <a:t>reassorted</a:t>
            </a:r>
            <a:r>
              <a:rPr lang="en-US" sz="2000" b="1" dirty="0"/>
              <a:t> segments, introduction of specific mutations) shall be conducted at the biosafety level containment corresponding to the risk group of the virus that was the source of the majority of segments in the recombinant virus </a:t>
            </a:r>
          </a:p>
          <a:p>
            <a:pPr marL="633413" indent="-292100" eaLnBrk="1" hangingPunct="1">
              <a:lnSpc>
                <a:spcPct val="90000"/>
              </a:lnSpc>
              <a:buSzPct val="50000"/>
              <a:buFont typeface="Wingdings" pitchFamily="2" charset="2"/>
              <a:buChar char="q"/>
              <a:defRPr/>
            </a:pPr>
            <a:endParaRPr lang="en-US" sz="2000" b="1" dirty="0"/>
          </a:p>
          <a:p>
            <a:pPr marL="633413" indent="-292100" eaLnBrk="1" hangingPunct="1">
              <a:lnSpc>
                <a:spcPct val="90000"/>
              </a:lnSpc>
              <a:buSzPct val="50000"/>
              <a:buFont typeface="Wingdings" pitchFamily="2" charset="2"/>
              <a:buChar char="q"/>
              <a:defRPr/>
            </a:pPr>
            <a:r>
              <a:rPr lang="en-US" sz="2000" b="1" dirty="0"/>
              <a:t>Experiments with influenza viruses containing genes or segments from 1918-1919 H1N1 (1918 H1N1), human H2N2 (1957-1968) and highly pathogenic avian influenza H5N1 strains within the Goose/Guangdong/96-like H5 lineage (HPAI H5N1) shall be conducted at BL3 enhanced containment</a:t>
            </a:r>
          </a:p>
        </p:txBody>
      </p:sp>
    </p:spTree>
    <p:extLst>
      <p:ext uri="{BB962C8B-B14F-4D97-AF65-F5344CB8AC3E}">
        <p14:creationId xmlns:p14="http://schemas.microsoft.com/office/powerpoint/2010/main" val="1704884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altLang="en-US" sz="3600" dirty="0">
                <a:solidFill>
                  <a:srgbClr val="7030A0"/>
                </a:solidFill>
              </a:rPr>
              <a:t>Section III-E</a:t>
            </a:r>
            <a:endParaRPr lang="en-US" sz="3600" dirty="0">
              <a:solidFill>
                <a:srgbClr val="7030A0"/>
              </a:solidFill>
            </a:endParaRPr>
          </a:p>
        </p:txBody>
      </p:sp>
      <p:sp>
        <p:nvSpPr>
          <p:cNvPr id="3" name="Rectangle 3"/>
          <p:cNvSpPr txBox="1">
            <a:spLocks noChangeArrowheads="1"/>
          </p:cNvSpPr>
          <p:nvPr/>
        </p:nvSpPr>
        <p:spPr>
          <a:xfrm>
            <a:off x="228600" y="1306902"/>
            <a:ext cx="8839200" cy="4876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50000"/>
              </a:spcBef>
              <a:buFont typeface="Wingdings" pitchFamily="2" charset="2"/>
              <a:buChar char="§"/>
              <a:defRPr/>
            </a:pPr>
            <a:r>
              <a:rPr lang="en-US" b="1" dirty="0"/>
              <a:t>Experiments Require IBC Notice Simultaneous with Initiation</a:t>
            </a:r>
          </a:p>
          <a:p>
            <a:pPr lvl="1">
              <a:lnSpc>
                <a:spcPct val="80000"/>
              </a:lnSpc>
              <a:spcBef>
                <a:spcPct val="50000"/>
              </a:spcBef>
              <a:buSzPct val="50000"/>
              <a:buFont typeface="Wingdings" pitchFamily="2" charset="2"/>
              <a:buChar char="q"/>
              <a:defRPr/>
            </a:pPr>
            <a:r>
              <a:rPr lang="en-US" b="1" dirty="0"/>
              <a:t>E-1 	Experiments Involving the Formation of 			Recombinant or Synthetic Nucleic Acid 			Molecules Containing No More than			Two-Thirds of the Genome of any 				Eukaryotic Virus</a:t>
            </a:r>
          </a:p>
          <a:p>
            <a:pPr lvl="1">
              <a:lnSpc>
                <a:spcPct val="80000"/>
              </a:lnSpc>
              <a:spcBef>
                <a:spcPct val="50000"/>
              </a:spcBef>
              <a:buSzPct val="50000"/>
              <a:buFont typeface="Wingdings" pitchFamily="2" charset="2"/>
              <a:buChar char="q"/>
              <a:defRPr/>
            </a:pPr>
            <a:r>
              <a:rPr lang="en-US" b="1" dirty="0"/>
              <a:t>E-2	Experiments Involving Whole Plants </a:t>
            </a:r>
          </a:p>
          <a:p>
            <a:pPr lvl="1">
              <a:lnSpc>
                <a:spcPct val="80000"/>
              </a:lnSpc>
              <a:spcBef>
                <a:spcPct val="50000"/>
              </a:spcBef>
              <a:buSzPct val="50000"/>
              <a:buFont typeface="Wingdings" pitchFamily="2" charset="2"/>
              <a:buChar char="q"/>
              <a:defRPr/>
            </a:pPr>
            <a:r>
              <a:rPr lang="en-US" b="1" dirty="0"/>
              <a:t>E-3	Experiments Involving 	Transgenic rodents</a:t>
            </a:r>
          </a:p>
          <a:p>
            <a:pPr marL="176213" lvl="1" indent="0">
              <a:lnSpc>
                <a:spcPct val="80000"/>
              </a:lnSpc>
              <a:spcBef>
                <a:spcPct val="50000"/>
              </a:spcBef>
              <a:buSzPct val="50000"/>
              <a:buFontTx/>
              <a:buNone/>
              <a:defRPr/>
            </a:pPr>
            <a:r>
              <a:rPr lang="en-US" b="1" dirty="0">
                <a:solidFill>
                  <a:srgbClr val="FF0000"/>
                </a:solidFill>
              </a:rPr>
              <a:t>Also - Experiments not included in III-A through III-D or III-F that can be conducted at BSL1 (“catch all”)</a:t>
            </a:r>
          </a:p>
          <a:p>
            <a:pPr algn="ctr">
              <a:lnSpc>
                <a:spcPct val="80000"/>
              </a:lnSpc>
              <a:spcBef>
                <a:spcPct val="50000"/>
              </a:spcBef>
              <a:buFont typeface="Wingdings" pitchFamily="2" charset="2"/>
              <a:buNone/>
              <a:defRPr/>
            </a:pPr>
            <a:endParaRPr lang="en-US" sz="2400" b="1" i="1" dirty="0"/>
          </a:p>
        </p:txBody>
      </p:sp>
    </p:spTree>
    <p:extLst>
      <p:ext uri="{BB962C8B-B14F-4D97-AF65-F5344CB8AC3E}">
        <p14:creationId xmlns:p14="http://schemas.microsoft.com/office/powerpoint/2010/main" val="2846722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143000"/>
          </a:xfrm>
        </p:spPr>
        <p:txBody>
          <a:bodyPr/>
          <a:lstStyle/>
          <a:p>
            <a:pPr algn="ctr"/>
            <a:r>
              <a:rPr lang="en-US" altLang="en-US" dirty="0">
                <a:solidFill>
                  <a:srgbClr val="7030A0"/>
                </a:solidFill>
              </a:rPr>
              <a:t>Section III-E-3</a:t>
            </a:r>
            <a:endParaRPr lang="en-US" dirty="0">
              <a:solidFill>
                <a:srgbClr val="7030A0"/>
              </a:solidFill>
            </a:endParaRPr>
          </a:p>
        </p:txBody>
      </p:sp>
      <p:sp>
        <p:nvSpPr>
          <p:cNvPr id="3" name="Text Box 4"/>
          <p:cNvSpPr txBox="1">
            <a:spLocks noChangeArrowheads="1"/>
          </p:cNvSpPr>
          <p:nvPr/>
        </p:nvSpPr>
        <p:spPr bwMode="auto">
          <a:xfrm>
            <a:off x="457200" y="1447800"/>
            <a:ext cx="7924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457200" indent="-457200" eaLnBrk="1" hangingPunct="1">
              <a:lnSpc>
                <a:spcPct val="90000"/>
              </a:lnSpc>
              <a:spcBef>
                <a:spcPct val="50000"/>
              </a:spcBef>
              <a:buFont typeface="Wingdings" panose="05000000000000000000" pitchFamily="2" charset="2"/>
              <a:buChar char="§"/>
            </a:pPr>
            <a:r>
              <a:rPr lang="en-US" altLang="en-US" b="1" dirty="0"/>
              <a:t>Experiments Involving the Generation of Transgenic Rodents</a:t>
            </a:r>
            <a:endParaRPr lang="en-US" altLang="en-US" dirty="0"/>
          </a:p>
        </p:txBody>
      </p:sp>
      <p:sp>
        <p:nvSpPr>
          <p:cNvPr id="4" name="Rectangle 3"/>
          <p:cNvSpPr txBox="1">
            <a:spLocks noChangeArrowheads="1"/>
          </p:cNvSpPr>
          <p:nvPr/>
        </p:nvSpPr>
        <p:spPr>
          <a:xfrm>
            <a:off x="838200" y="2590800"/>
            <a:ext cx="55245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lvl="1" indent="-457200">
              <a:lnSpc>
                <a:spcPct val="90000"/>
              </a:lnSpc>
              <a:spcBef>
                <a:spcPct val="50000"/>
              </a:spcBef>
              <a:buSzPct val="50000"/>
              <a:buFont typeface="Wingdings" panose="05000000000000000000" pitchFamily="2" charset="2"/>
              <a:buChar char="q"/>
            </a:pPr>
            <a:r>
              <a:rPr lang="en-US" altLang="en-US" b="1" dirty="0"/>
              <a:t>Experiments in which:</a:t>
            </a:r>
          </a:p>
          <a:p>
            <a:pPr marL="804863" lvl="2" indent="-403225">
              <a:lnSpc>
                <a:spcPct val="90000"/>
              </a:lnSpc>
              <a:spcBef>
                <a:spcPct val="50000"/>
              </a:spcBef>
              <a:buSzPct val="100000"/>
              <a:buFont typeface="Wingdings" panose="05000000000000000000" pitchFamily="2" charset="2"/>
              <a:buChar char="§"/>
            </a:pPr>
            <a:r>
              <a:rPr lang="en-US" altLang="en-US" b="1" dirty="0"/>
              <a:t>Rodent’s genome has been altered by stable introduction of recombinant or synthetic nucleic acid molecules into germline</a:t>
            </a:r>
          </a:p>
          <a:p>
            <a:pPr marL="804863" lvl="2" indent="-403225">
              <a:lnSpc>
                <a:spcPct val="90000"/>
              </a:lnSpc>
              <a:spcBef>
                <a:spcPct val="50000"/>
              </a:spcBef>
              <a:buSzPct val="100000"/>
              <a:buFont typeface="Wingdings" panose="05000000000000000000" pitchFamily="2" charset="2"/>
              <a:buChar char="§"/>
            </a:pPr>
            <a:r>
              <a:rPr lang="en-US" altLang="en-US" b="1" dirty="0"/>
              <a:t>BL1 containment is appropriate</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3483" y="3276600"/>
            <a:ext cx="2286000" cy="1817688"/>
          </a:xfrm>
          <a:prstGeom prst="rect">
            <a:avLst/>
          </a:prstGeom>
          <a:noFill/>
          <a:ln w="19050">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48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6778" y="-6292"/>
            <a:ext cx="9160778" cy="1219200"/>
          </a:xfrm>
        </p:spPr>
        <p:txBody>
          <a:bodyPr/>
          <a:lstStyle/>
          <a:p>
            <a:pPr algn="ctr" eaLnBrk="1" hangingPunct="1"/>
            <a:r>
              <a:rPr lang="en-US" altLang="en-US" dirty="0">
                <a:solidFill>
                  <a:srgbClr val="7030A0"/>
                </a:solidFill>
                <a:latin typeface="+mn-lt"/>
              </a:rPr>
              <a:t>Content of the </a:t>
            </a:r>
            <a:r>
              <a:rPr lang="en-US" altLang="en-US" i="1" dirty="0">
                <a:solidFill>
                  <a:srgbClr val="7030A0"/>
                </a:solidFill>
                <a:latin typeface="+mn-lt"/>
              </a:rPr>
              <a:t>NIH Guidelines</a:t>
            </a:r>
          </a:p>
        </p:txBody>
      </p:sp>
      <p:sp>
        <p:nvSpPr>
          <p:cNvPr id="10244" name="Rectangle 3"/>
          <p:cNvSpPr>
            <a:spLocks noGrp="1" noChangeArrowheads="1"/>
          </p:cNvSpPr>
          <p:nvPr>
            <p:ph type="body" idx="1"/>
          </p:nvPr>
        </p:nvSpPr>
        <p:spPr>
          <a:xfrm>
            <a:off x="533400" y="1524000"/>
            <a:ext cx="8382000" cy="4343400"/>
          </a:xfrm>
        </p:spPr>
        <p:txBody>
          <a:bodyPr>
            <a:normAutofit fontScale="92500" lnSpcReduction="10000"/>
          </a:bodyPr>
          <a:lstStyle/>
          <a:p>
            <a:pPr eaLnBrk="1" hangingPunct="1">
              <a:lnSpc>
                <a:spcPct val="90000"/>
              </a:lnSpc>
              <a:buFont typeface="Wingdings" panose="05000000000000000000" pitchFamily="2" charset="2"/>
              <a:buChar char="§"/>
            </a:pPr>
            <a:r>
              <a:rPr lang="en-US" altLang="en-US" b="1" dirty="0"/>
              <a:t>Section I – Scope</a:t>
            </a:r>
          </a:p>
          <a:p>
            <a:pPr eaLnBrk="1" hangingPunct="1">
              <a:lnSpc>
                <a:spcPct val="90000"/>
              </a:lnSpc>
              <a:buFont typeface="Wingdings" panose="05000000000000000000" pitchFamily="2" charset="2"/>
              <a:buChar char="§"/>
            </a:pPr>
            <a:endParaRPr lang="en-US" altLang="en-US" b="1" dirty="0"/>
          </a:p>
          <a:p>
            <a:pPr eaLnBrk="1" hangingPunct="1">
              <a:lnSpc>
                <a:spcPct val="90000"/>
              </a:lnSpc>
              <a:buFont typeface="Wingdings" panose="05000000000000000000" pitchFamily="2" charset="2"/>
              <a:buChar char="§"/>
            </a:pPr>
            <a:r>
              <a:rPr lang="en-US" altLang="en-US" b="1" dirty="0"/>
              <a:t>Section II – Safety Considerations</a:t>
            </a:r>
          </a:p>
          <a:p>
            <a:pPr eaLnBrk="1" hangingPunct="1">
              <a:lnSpc>
                <a:spcPct val="90000"/>
              </a:lnSpc>
              <a:buFont typeface="Wingdings" panose="05000000000000000000" pitchFamily="2" charset="2"/>
              <a:buChar char="§"/>
            </a:pPr>
            <a:endParaRPr lang="en-US" altLang="en-US" b="1" dirty="0"/>
          </a:p>
          <a:p>
            <a:pPr eaLnBrk="1" hangingPunct="1">
              <a:lnSpc>
                <a:spcPct val="90000"/>
              </a:lnSpc>
              <a:buFont typeface="Wingdings" panose="05000000000000000000" pitchFamily="2" charset="2"/>
              <a:buChar char="§"/>
            </a:pPr>
            <a:r>
              <a:rPr lang="en-US" altLang="en-US" b="1" dirty="0"/>
              <a:t>Section III – Types of Experiments Covered</a:t>
            </a:r>
          </a:p>
          <a:p>
            <a:pPr eaLnBrk="1" hangingPunct="1">
              <a:lnSpc>
                <a:spcPct val="90000"/>
              </a:lnSpc>
              <a:buFont typeface="Wingdings" panose="05000000000000000000" pitchFamily="2" charset="2"/>
              <a:buChar char="§"/>
            </a:pPr>
            <a:endParaRPr lang="en-US" altLang="en-US" b="1" dirty="0"/>
          </a:p>
          <a:p>
            <a:pPr eaLnBrk="1" hangingPunct="1">
              <a:lnSpc>
                <a:spcPct val="90000"/>
              </a:lnSpc>
              <a:buFont typeface="Wingdings" panose="05000000000000000000" pitchFamily="2" charset="2"/>
              <a:buChar char="§"/>
            </a:pPr>
            <a:r>
              <a:rPr lang="en-US" altLang="en-US" b="1" dirty="0"/>
              <a:t>Section IV – Roles and Responsibilities</a:t>
            </a:r>
          </a:p>
          <a:p>
            <a:pPr eaLnBrk="1" hangingPunct="1">
              <a:lnSpc>
                <a:spcPct val="90000"/>
              </a:lnSpc>
              <a:buFont typeface="Wingdings" panose="05000000000000000000" pitchFamily="2" charset="2"/>
              <a:buChar char="§"/>
            </a:pPr>
            <a:endParaRPr lang="en-US" altLang="en-US" b="1" dirty="0"/>
          </a:p>
          <a:p>
            <a:pPr eaLnBrk="1" hangingPunct="1">
              <a:lnSpc>
                <a:spcPct val="90000"/>
              </a:lnSpc>
              <a:buFont typeface="Wingdings" panose="05000000000000000000" pitchFamily="2" charset="2"/>
              <a:buChar char="§"/>
            </a:pPr>
            <a:r>
              <a:rPr lang="en-US" altLang="en-US" b="1" dirty="0"/>
              <a:t>Appendices</a:t>
            </a:r>
          </a:p>
        </p:txBody>
      </p:sp>
    </p:spTree>
    <p:extLst>
      <p:ext uri="{BB962C8B-B14F-4D97-AF65-F5344CB8AC3E}">
        <p14:creationId xmlns:p14="http://schemas.microsoft.com/office/powerpoint/2010/main" val="1521193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0" y="228600"/>
            <a:ext cx="9144000" cy="1219200"/>
          </a:xfrm>
        </p:spPr>
        <p:txBody>
          <a:bodyPr>
            <a:normAutofit fontScale="90000"/>
          </a:bodyPr>
          <a:lstStyle/>
          <a:p>
            <a:pPr algn="ctr" eaLnBrk="1" hangingPunct="1"/>
            <a:r>
              <a:rPr lang="en-US" altLang="en-US" dirty="0">
                <a:solidFill>
                  <a:srgbClr val="7030A0"/>
                </a:solidFill>
              </a:rPr>
              <a:t>Section III-F: </a:t>
            </a:r>
            <a:br>
              <a:rPr lang="en-US" altLang="en-US" dirty="0">
                <a:solidFill>
                  <a:srgbClr val="7030A0"/>
                </a:solidFill>
              </a:rPr>
            </a:br>
            <a:r>
              <a:rPr lang="en-US" altLang="en-US" dirty="0">
                <a:solidFill>
                  <a:srgbClr val="7030A0"/>
                </a:solidFill>
              </a:rPr>
              <a:t> Exempt Experiments</a:t>
            </a:r>
          </a:p>
        </p:txBody>
      </p:sp>
      <p:sp>
        <p:nvSpPr>
          <p:cNvPr id="65540" name="Rectangle 3"/>
          <p:cNvSpPr>
            <a:spLocks noGrp="1" noChangeArrowheads="1"/>
          </p:cNvSpPr>
          <p:nvPr>
            <p:ph type="body" idx="1"/>
          </p:nvPr>
        </p:nvSpPr>
        <p:spPr>
          <a:xfrm>
            <a:off x="304800" y="1752600"/>
            <a:ext cx="8534400" cy="2819400"/>
          </a:xfrm>
        </p:spPr>
        <p:txBody>
          <a:bodyPr/>
          <a:lstStyle/>
          <a:p>
            <a:pPr eaLnBrk="1" hangingPunct="1">
              <a:buFontTx/>
              <a:buNone/>
            </a:pPr>
            <a:endParaRPr lang="en-US" altLang="en-US" b="1" dirty="0"/>
          </a:p>
          <a:p>
            <a:pPr marL="463550" lvl="1" indent="-6350" eaLnBrk="1" hangingPunct="1">
              <a:buFontTx/>
              <a:buNone/>
            </a:pPr>
            <a:r>
              <a:rPr lang="en-US" altLang="en-US" sz="2800" b="1" dirty="0"/>
              <a:t>Registration with the Institutional Biosafety Committee is not required (although many institutions may require this by policy)</a:t>
            </a:r>
          </a:p>
          <a:p>
            <a:pPr eaLnBrk="1" hangingPunct="1"/>
            <a:endParaRPr lang="en-US" altLang="en-US" b="1" dirty="0"/>
          </a:p>
        </p:txBody>
      </p:sp>
    </p:spTree>
    <p:extLst>
      <p:ext uri="{BB962C8B-B14F-4D97-AF65-F5344CB8AC3E}">
        <p14:creationId xmlns:p14="http://schemas.microsoft.com/office/powerpoint/2010/main" val="2288420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0" y="0"/>
            <a:ext cx="9128125" cy="1219200"/>
          </a:xfrm>
        </p:spPr>
        <p:txBody>
          <a:bodyPr/>
          <a:lstStyle/>
          <a:p>
            <a:pPr algn="ctr" eaLnBrk="1" hangingPunct="1"/>
            <a:r>
              <a:rPr lang="en-US" altLang="en-US" sz="3200" dirty="0">
                <a:solidFill>
                  <a:srgbClr val="7030A0"/>
                </a:solidFill>
              </a:rPr>
              <a:t>Section III-F-1: Exempt Experiments</a:t>
            </a:r>
          </a:p>
        </p:txBody>
      </p:sp>
      <p:sp>
        <p:nvSpPr>
          <p:cNvPr id="30723" name="Rectangle 3"/>
          <p:cNvSpPr>
            <a:spLocks noGrp="1" noChangeArrowheads="1"/>
          </p:cNvSpPr>
          <p:nvPr>
            <p:ph type="body" idx="1"/>
          </p:nvPr>
        </p:nvSpPr>
        <p:spPr>
          <a:xfrm>
            <a:off x="381000" y="1371600"/>
            <a:ext cx="8534400" cy="4962525"/>
          </a:xfrm>
        </p:spPr>
        <p:txBody>
          <a:bodyPr/>
          <a:lstStyle/>
          <a:p>
            <a:pPr>
              <a:buFont typeface="Wingdings" pitchFamily="2" charset="2"/>
              <a:buChar char="§"/>
              <a:defRPr/>
            </a:pPr>
            <a:r>
              <a:rPr lang="en-US" sz="3200" b="1" dirty="0"/>
              <a:t>Synthetic nucleic acids that:  </a:t>
            </a:r>
          </a:p>
          <a:p>
            <a:pPr>
              <a:defRPr/>
            </a:pPr>
            <a:endParaRPr lang="en-US" sz="2000" b="1" dirty="0"/>
          </a:p>
          <a:p>
            <a:pPr marL="974725" indent="-749300">
              <a:buFontTx/>
              <a:buAutoNum type="arabicParenBoth"/>
              <a:defRPr/>
            </a:pPr>
            <a:r>
              <a:rPr lang="en-US" sz="2200" b="1" dirty="0"/>
              <a:t>can neither replicate nor generate nucleic acids that can replicate in any living cell (e.g., oligonucleotides or other synthetic nucleic acids that do not contain an origin of replication or contain elements known to interact with either DNA or RNA polymerase), and </a:t>
            </a:r>
          </a:p>
          <a:p>
            <a:pPr marL="974725" indent="-749300">
              <a:buFontTx/>
              <a:buAutoNum type="arabicParenBoth"/>
              <a:defRPr/>
            </a:pPr>
            <a:r>
              <a:rPr lang="en-US" sz="2200" b="1" dirty="0"/>
              <a:t>are not designed to integrate into DNA, and </a:t>
            </a:r>
          </a:p>
          <a:p>
            <a:pPr marL="974725" indent="-749300">
              <a:buFontTx/>
              <a:buAutoNum type="arabicParenBoth"/>
              <a:defRPr/>
            </a:pPr>
            <a:r>
              <a:rPr lang="en-US" sz="2200" b="1" dirty="0"/>
              <a:t>do not produce a toxin that is lethal for vertebrates at an LD50 of less than 100 nanograms per kilogram body weight.  </a:t>
            </a:r>
          </a:p>
        </p:txBody>
      </p:sp>
    </p:spTree>
    <p:extLst>
      <p:ext uri="{BB962C8B-B14F-4D97-AF65-F5344CB8AC3E}">
        <p14:creationId xmlns:p14="http://schemas.microsoft.com/office/powerpoint/2010/main" val="2530213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457200" y="431512"/>
            <a:ext cx="8229600" cy="584775"/>
          </a:xfrm>
          <a:prstGeom prst="rect">
            <a:avLst/>
          </a:prstGeom>
          <a:noFill/>
        </p:spPr>
        <p:txBody>
          <a:bodyPr>
            <a:spAutoFit/>
          </a:bodyPr>
          <a:lstStyle/>
          <a:p>
            <a:pPr algn="ctr" eaLnBrk="1" hangingPunct="1">
              <a:defRPr/>
            </a:pPr>
            <a:r>
              <a:rPr lang="en-US" sz="3200" b="1" dirty="0">
                <a:latin typeface="Arial" charset="0"/>
              </a:rPr>
              <a:t>Section III-F-1: Exempt Experiments</a:t>
            </a:r>
            <a:endParaRPr lang="en-US" sz="3200" b="1" i="1" dirty="0">
              <a:solidFill>
                <a:schemeClr val="bg2">
                  <a:lumMod val="50000"/>
                </a:schemeClr>
              </a:solidFill>
              <a:latin typeface="Arial" charset="0"/>
            </a:endParaRPr>
          </a:p>
        </p:txBody>
      </p:sp>
      <p:sp>
        <p:nvSpPr>
          <p:cNvPr id="4" name="TextBox 3"/>
          <p:cNvSpPr txBox="1"/>
          <p:nvPr/>
        </p:nvSpPr>
        <p:spPr>
          <a:xfrm>
            <a:off x="483079" y="1302589"/>
            <a:ext cx="7086600" cy="4340225"/>
          </a:xfrm>
          <a:prstGeom prst="rect">
            <a:avLst/>
          </a:prstGeom>
          <a:noFill/>
        </p:spPr>
        <p:txBody>
          <a:bodyPr>
            <a:spAutoFit/>
          </a:bodyPr>
          <a:lstStyle/>
          <a:p>
            <a:pPr eaLnBrk="1" hangingPunct="1">
              <a:defRPr/>
            </a:pPr>
            <a:endParaRPr lang="en-US" sz="2000" b="1" dirty="0">
              <a:latin typeface="Arial" charset="0"/>
            </a:endParaRPr>
          </a:p>
          <a:p>
            <a:pPr marL="344488" eaLnBrk="1" hangingPunct="1">
              <a:defRPr/>
            </a:pPr>
            <a:r>
              <a:rPr lang="en-US" sz="3200" b="1" dirty="0">
                <a:latin typeface="Arial" charset="0"/>
              </a:rPr>
              <a:t>Note: 	If a synthetic nucleic acid 		is deliberately transferred 		into one or more human 		research participants and 		meets the amended 			criteria of Section III-C, it 		is not exempt under the 		</a:t>
            </a:r>
            <a:r>
              <a:rPr lang="en-US" sz="3200" b="1" i="1" dirty="0">
                <a:latin typeface="Arial" charset="0"/>
              </a:rPr>
              <a:t>NIH Guidelines</a:t>
            </a:r>
            <a:r>
              <a:rPr lang="en-US" sz="3200" b="1" dirty="0">
                <a:latin typeface="Arial" charset="0"/>
              </a:rPr>
              <a:t>.</a:t>
            </a:r>
          </a:p>
        </p:txBody>
      </p:sp>
    </p:spTree>
    <p:extLst>
      <p:ext uri="{BB962C8B-B14F-4D97-AF65-F5344CB8AC3E}">
        <p14:creationId xmlns:p14="http://schemas.microsoft.com/office/powerpoint/2010/main" val="880893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0" y="0"/>
            <a:ext cx="9180513" cy="1219200"/>
          </a:xfrm>
        </p:spPr>
        <p:txBody>
          <a:bodyPr/>
          <a:lstStyle/>
          <a:p>
            <a:pPr algn="ctr" eaLnBrk="1" hangingPunct="1"/>
            <a:r>
              <a:rPr lang="en-US" altLang="en-US" dirty="0">
                <a:solidFill>
                  <a:srgbClr val="7030A0"/>
                </a:solidFill>
              </a:rPr>
              <a:t>Section III-F-2</a:t>
            </a:r>
          </a:p>
        </p:txBody>
      </p:sp>
      <p:sp>
        <p:nvSpPr>
          <p:cNvPr id="71684" name="Rectangle 3"/>
          <p:cNvSpPr>
            <a:spLocks noGrp="1" noChangeArrowheads="1"/>
          </p:cNvSpPr>
          <p:nvPr>
            <p:ph type="body" idx="1"/>
          </p:nvPr>
        </p:nvSpPr>
        <p:spPr>
          <a:xfrm>
            <a:off x="609600" y="2002227"/>
            <a:ext cx="4525963" cy="3952875"/>
          </a:xfrm>
        </p:spPr>
        <p:txBody>
          <a:bodyPr/>
          <a:lstStyle/>
          <a:p>
            <a:pPr marL="688975" indent="-344488">
              <a:buSzPct val="50000"/>
              <a:buFont typeface="Wingdings" panose="05000000000000000000" pitchFamily="2" charset="2"/>
              <a:buChar char="q"/>
            </a:pPr>
            <a:r>
              <a:rPr lang="en-US" altLang="en-US" sz="2400" b="1" dirty="0"/>
              <a:t>Those that are not in organisms, cells or viruses and that have not been modified or manipulated (e.g., encapsulated into synthetic or natural vehicles) to render them capable of penetrating cellular membranes.</a:t>
            </a:r>
          </a:p>
        </p:txBody>
      </p:sp>
      <p:pic>
        <p:nvPicPr>
          <p:cNvPr id="71685" name="Picture 7"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514600"/>
            <a:ext cx="2286000" cy="2743200"/>
          </a:xfrm>
          <a:prstGeom prst="rect">
            <a:avLst/>
          </a:prstGeom>
          <a:noFill/>
          <a:ln w="19050">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1686" name="TextBox 1"/>
          <p:cNvSpPr txBox="1">
            <a:spLocks noChangeArrowheads="1"/>
          </p:cNvSpPr>
          <p:nvPr/>
        </p:nvSpPr>
        <p:spPr bwMode="auto">
          <a:xfrm>
            <a:off x="240701" y="1318613"/>
            <a:ext cx="746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
            </a:pPr>
            <a:r>
              <a:rPr lang="en-US" altLang="en-US" sz="3200" b="1" dirty="0"/>
              <a:t> Exempts the following experiments</a:t>
            </a:r>
            <a:r>
              <a:rPr lang="en-US" altLang="en-US" sz="2400" b="1" dirty="0"/>
              <a:t>: </a:t>
            </a:r>
          </a:p>
        </p:txBody>
      </p:sp>
    </p:spTree>
    <p:extLst>
      <p:ext uri="{BB962C8B-B14F-4D97-AF65-F5344CB8AC3E}">
        <p14:creationId xmlns:p14="http://schemas.microsoft.com/office/powerpoint/2010/main" val="4206338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76200" y="0"/>
            <a:ext cx="9067800" cy="1219200"/>
          </a:xfrm>
        </p:spPr>
        <p:txBody>
          <a:bodyPr/>
          <a:lstStyle/>
          <a:p>
            <a:pPr algn="ctr" eaLnBrk="1" hangingPunct="1"/>
            <a:r>
              <a:rPr lang="en-US" altLang="en-US" dirty="0">
                <a:solidFill>
                  <a:srgbClr val="7030A0"/>
                </a:solidFill>
              </a:rPr>
              <a:t>Section III-F-3</a:t>
            </a:r>
          </a:p>
        </p:txBody>
      </p:sp>
      <p:sp>
        <p:nvSpPr>
          <p:cNvPr id="73732" name="Rectangle 3"/>
          <p:cNvSpPr>
            <a:spLocks noGrp="1" noChangeArrowheads="1"/>
          </p:cNvSpPr>
          <p:nvPr>
            <p:ph type="body" idx="1"/>
          </p:nvPr>
        </p:nvSpPr>
        <p:spPr>
          <a:xfrm>
            <a:off x="533400" y="2133600"/>
            <a:ext cx="8001000" cy="2819400"/>
          </a:xfrm>
        </p:spPr>
        <p:txBody>
          <a:bodyPr/>
          <a:lstStyle/>
          <a:p>
            <a:pPr eaLnBrk="1" hangingPunct="1">
              <a:buFont typeface="Wingdings" panose="05000000000000000000" pitchFamily="2" charset="2"/>
              <a:buChar char="§"/>
            </a:pPr>
            <a:r>
              <a:rPr lang="en-US" altLang="en-US" sz="3200" b="1" dirty="0"/>
              <a:t>Those that consist entirely of recombinant or synthetic nucleic acid sequence from a single source that exists contemporaneously in nature</a:t>
            </a:r>
          </a:p>
        </p:txBody>
      </p:sp>
    </p:spTree>
    <p:extLst>
      <p:ext uri="{BB962C8B-B14F-4D97-AF65-F5344CB8AC3E}">
        <p14:creationId xmlns:p14="http://schemas.microsoft.com/office/powerpoint/2010/main" val="3563383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31630" y="0"/>
            <a:ext cx="9175630" cy="1219200"/>
          </a:xfrm>
        </p:spPr>
        <p:txBody>
          <a:bodyPr/>
          <a:lstStyle/>
          <a:p>
            <a:pPr algn="ctr" eaLnBrk="1" hangingPunct="1"/>
            <a:r>
              <a:rPr lang="en-US" altLang="en-US" dirty="0">
                <a:solidFill>
                  <a:srgbClr val="7030A0"/>
                </a:solidFill>
              </a:rPr>
              <a:t>Section III-F-4</a:t>
            </a:r>
          </a:p>
        </p:txBody>
      </p:sp>
      <p:sp>
        <p:nvSpPr>
          <p:cNvPr id="75780" name="Rectangle 3"/>
          <p:cNvSpPr>
            <a:spLocks noGrp="1" noChangeArrowheads="1"/>
          </p:cNvSpPr>
          <p:nvPr>
            <p:ph type="body" idx="1"/>
          </p:nvPr>
        </p:nvSpPr>
        <p:spPr>
          <a:xfrm>
            <a:off x="304800" y="1524000"/>
            <a:ext cx="8305800" cy="4343400"/>
          </a:xfrm>
        </p:spPr>
        <p:txBody>
          <a:bodyPr>
            <a:normAutofit/>
          </a:bodyPr>
          <a:lstStyle/>
          <a:p>
            <a:pPr eaLnBrk="1" hangingPunct="1">
              <a:buFont typeface="Wingdings" panose="05000000000000000000" pitchFamily="2" charset="2"/>
              <a:buChar char="§"/>
            </a:pPr>
            <a:r>
              <a:rPr lang="en-US" altLang="en-US" b="1" dirty="0"/>
              <a:t>Those that consist entirely of nucleic acids from a prokaryotic host including its indigenous plasmids or viruses when propagated only in that host (or a closely related strain of the same species), or when transferred to another host by well established physiological means.</a:t>
            </a:r>
          </a:p>
        </p:txBody>
      </p:sp>
    </p:spTree>
    <p:extLst>
      <p:ext uri="{BB962C8B-B14F-4D97-AF65-F5344CB8AC3E}">
        <p14:creationId xmlns:p14="http://schemas.microsoft.com/office/powerpoint/2010/main" val="151204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2876" y="0"/>
            <a:ext cx="9146875" cy="1219200"/>
          </a:xfrm>
        </p:spPr>
        <p:txBody>
          <a:bodyPr/>
          <a:lstStyle/>
          <a:p>
            <a:pPr algn="ctr" eaLnBrk="1" hangingPunct="1"/>
            <a:r>
              <a:rPr lang="en-US" altLang="en-US" dirty="0">
                <a:solidFill>
                  <a:srgbClr val="7030A0"/>
                </a:solidFill>
              </a:rPr>
              <a:t>Section III-F-5</a:t>
            </a:r>
          </a:p>
        </p:txBody>
      </p:sp>
      <p:sp>
        <p:nvSpPr>
          <p:cNvPr id="77828" name="Rectangle 3"/>
          <p:cNvSpPr>
            <a:spLocks noGrp="1" noChangeArrowheads="1"/>
          </p:cNvSpPr>
          <p:nvPr>
            <p:ph type="body" idx="1"/>
          </p:nvPr>
        </p:nvSpPr>
        <p:spPr>
          <a:xfrm>
            <a:off x="533400" y="1447800"/>
            <a:ext cx="8153400" cy="4495800"/>
          </a:xfrm>
        </p:spPr>
        <p:txBody>
          <a:bodyPr/>
          <a:lstStyle/>
          <a:p>
            <a:pPr eaLnBrk="1" hangingPunct="1">
              <a:buFont typeface="Wingdings" panose="05000000000000000000" pitchFamily="2" charset="2"/>
              <a:buChar char="§"/>
            </a:pPr>
            <a:r>
              <a:rPr lang="en-US" altLang="en-US" b="1" dirty="0"/>
              <a:t>Those that consist entirely of nucleic acids from an eukaryotic host including its chloroplasts, mitochondria, or plasmids (but excluding viruses) when propagated only in that host (or a closely related strain of the same species).</a:t>
            </a:r>
          </a:p>
        </p:txBody>
      </p:sp>
    </p:spTree>
    <p:extLst>
      <p:ext uri="{BB962C8B-B14F-4D97-AF65-F5344CB8AC3E}">
        <p14:creationId xmlns:p14="http://schemas.microsoft.com/office/powerpoint/2010/main" val="3477863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0" y="20638"/>
            <a:ext cx="9067800" cy="1219200"/>
          </a:xfrm>
        </p:spPr>
        <p:txBody>
          <a:bodyPr/>
          <a:lstStyle/>
          <a:p>
            <a:pPr algn="ctr" eaLnBrk="1" hangingPunct="1"/>
            <a:r>
              <a:rPr lang="en-US" altLang="en-US" dirty="0">
                <a:solidFill>
                  <a:srgbClr val="7030A0"/>
                </a:solidFill>
              </a:rPr>
              <a:t>Section III-F-6</a:t>
            </a:r>
          </a:p>
        </p:txBody>
      </p:sp>
      <p:sp>
        <p:nvSpPr>
          <p:cNvPr id="2" name="Rectangle 3"/>
          <p:cNvSpPr>
            <a:spLocks noGrp="1" noChangeArrowheads="1"/>
          </p:cNvSpPr>
          <p:nvPr>
            <p:ph type="body" idx="1"/>
          </p:nvPr>
        </p:nvSpPr>
        <p:spPr>
          <a:xfrm>
            <a:off x="304800" y="1447800"/>
            <a:ext cx="8534400" cy="4495800"/>
          </a:xfrm>
        </p:spPr>
        <p:txBody>
          <a:bodyPr/>
          <a:lstStyle/>
          <a:p>
            <a:pPr eaLnBrk="1" hangingPunct="1">
              <a:buFont typeface="Wingdings" panose="05000000000000000000" pitchFamily="2" charset="2"/>
              <a:buChar char="§"/>
              <a:defRPr/>
            </a:pPr>
            <a:r>
              <a:rPr lang="en-US" sz="2400" b="1" dirty="0"/>
              <a:t>Those that consist entirely of DNA segments from different species that exchange DNA by known physiological processes, though one or more of the segments may be a synthetic equivalent. </a:t>
            </a:r>
          </a:p>
          <a:p>
            <a:pPr eaLnBrk="1" hangingPunct="1">
              <a:buFontTx/>
              <a:buNone/>
              <a:defRPr/>
            </a:pPr>
            <a:endParaRPr lang="en-US" sz="1000" b="1" dirty="0"/>
          </a:p>
          <a:p>
            <a:pPr eaLnBrk="1" hangingPunct="1">
              <a:buFontTx/>
              <a:buNone/>
              <a:defRPr/>
            </a:pPr>
            <a:r>
              <a:rPr lang="en-US" sz="2400" b="1" dirty="0"/>
              <a:t>	Meaning recombinant DNA molecules that are: </a:t>
            </a:r>
            <a:endParaRPr lang="en-US" sz="800" b="1" dirty="0"/>
          </a:p>
          <a:p>
            <a:pPr eaLnBrk="1" hangingPunct="1">
              <a:buFontTx/>
              <a:buNone/>
              <a:defRPr/>
            </a:pPr>
            <a:r>
              <a:rPr lang="en-US" sz="800" b="1" dirty="0"/>
              <a:t>                         </a:t>
            </a:r>
          </a:p>
          <a:p>
            <a:pPr marL="804863" indent="-341313" eaLnBrk="1" hangingPunct="1">
              <a:buFont typeface="+mj-lt"/>
              <a:buAutoNum type="arabicParenR"/>
              <a:defRPr/>
            </a:pPr>
            <a:r>
              <a:rPr lang="en-US" sz="2400" b="1" dirty="0"/>
              <a:t>	composed entirely of DNA segments from one or more of the organisms </a:t>
            </a:r>
            <a:r>
              <a:rPr lang="en-US" sz="2400" b="1" u="sng" dirty="0"/>
              <a:t>within a </a:t>
            </a:r>
            <a:r>
              <a:rPr lang="en-US" sz="2400" b="1" u="sng" dirty="0" err="1"/>
              <a:t>sublist</a:t>
            </a:r>
            <a:r>
              <a:rPr lang="en-US" sz="2400" b="1" dirty="0"/>
              <a:t>, and              </a:t>
            </a:r>
          </a:p>
          <a:p>
            <a:pPr marL="804863" indent="-292100" eaLnBrk="1" hangingPunct="1">
              <a:buFont typeface="+mj-lt"/>
              <a:buAutoNum type="arabicParenR"/>
              <a:defRPr/>
            </a:pPr>
            <a:r>
              <a:rPr lang="en-US" sz="2400" b="1" dirty="0"/>
              <a:t>	to be propagated in any of the organisms </a:t>
            </a:r>
            <a:r>
              <a:rPr lang="en-US" sz="2400" b="1" u="sng" dirty="0"/>
              <a:t>within the same </a:t>
            </a:r>
            <a:r>
              <a:rPr lang="en-US" sz="2400" b="1" u="sng" dirty="0" err="1"/>
              <a:t>sublist</a:t>
            </a:r>
            <a:endParaRPr lang="en-US" sz="2400" b="1" u="sng" dirty="0"/>
          </a:p>
        </p:txBody>
      </p:sp>
    </p:spTree>
    <p:extLst>
      <p:ext uri="{BB962C8B-B14F-4D97-AF65-F5344CB8AC3E}">
        <p14:creationId xmlns:p14="http://schemas.microsoft.com/office/powerpoint/2010/main" val="1157306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a:xfrm>
            <a:off x="0" y="0"/>
            <a:ext cx="9144000" cy="1219200"/>
          </a:xfrm>
        </p:spPr>
        <p:txBody>
          <a:bodyPr/>
          <a:lstStyle/>
          <a:p>
            <a:pPr algn="ctr" eaLnBrk="1" hangingPunct="1"/>
            <a:r>
              <a:rPr lang="en-US" altLang="en-US" dirty="0">
                <a:solidFill>
                  <a:srgbClr val="7030A0"/>
                </a:solidFill>
              </a:rPr>
              <a:t>Section III-F-7</a:t>
            </a:r>
          </a:p>
        </p:txBody>
      </p:sp>
      <p:sp>
        <p:nvSpPr>
          <p:cNvPr id="81924" name="Rectangle 3"/>
          <p:cNvSpPr>
            <a:spLocks noGrp="1" noChangeArrowheads="1"/>
          </p:cNvSpPr>
          <p:nvPr>
            <p:ph type="body" idx="1"/>
          </p:nvPr>
        </p:nvSpPr>
        <p:spPr>
          <a:xfrm>
            <a:off x="304800" y="2133600"/>
            <a:ext cx="8153400" cy="3124200"/>
          </a:xfrm>
        </p:spPr>
        <p:txBody>
          <a:bodyPr/>
          <a:lstStyle/>
          <a:p>
            <a:pPr eaLnBrk="1" hangingPunct="1">
              <a:buFont typeface="Wingdings" panose="05000000000000000000" pitchFamily="2" charset="2"/>
              <a:buChar char="§"/>
            </a:pPr>
            <a:r>
              <a:rPr lang="en-US" altLang="en-US" b="1" dirty="0"/>
              <a:t>Those genomic DNA molecules that have acquired a transposable element provided the transposable element does not contain any recombinant and/or synthetic DNA</a:t>
            </a:r>
          </a:p>
        </p:txBody>
      </p:sp>
    </p:spTree>
    <p:extLst>
      <p:ext uri="{BB962C8B-B14F-4D97-AF65-F5344CB8AC3E}">
        <p14:creationId xmlns:p14="http://schemas.microsoft.com/office/powerpoint/2010/main" val="2854279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0" y="0"/>
            <a:ext cx="9170988" cy="1219200"/>
          </a:xfrm>
        </p:spPr>
        <p:txBody>
          <a:bodyPr/>
          <a:lstStyle/>
          <a:p>
            <a:pPr algn="ctr" eaLnBrk="1" hangingPunct="1"/>
            <a:r>
              <a:rPr lang="en-US" altLang="en-US" dirty="0">
                <a:solidFill>
                  <a:srgbClr val="7030A0"/>
                </a:solidFill>
              </a:rPr>
              <a:t>Section III-F-8</a:t>
            </a:r>
          </a:p>
        </p:txBody>
      </p:sp>
      <p:sp>
        <p:nvSpPr>
          <p:cNvPr id="83972" name="Rectangle 3"/>
          <p:cNvSpPr>
            <a:spLocks noGrp="1" noChangeArrowheads="1"/>
          </p:cNvSpPr>
          <p:nvPr>
            <p:ph type="body" idx="1"/>
          </p:nvPr>
        </p:nvSpPr>
        <p:spPr>
          <a:xfrm>
            <a:off x="304800" y="1524000"/>
            <a:ext cx="8475663" cy="4572000"/>
          </a:xfrm>
        </p:spPr>
        <p:txBody>
          <a:bodyPr>
            <a:normAutofit lnSpcReduction="10000"/>
          </a:bodyPr>
          <a:lstStyle/>
          <a:p>
            <a:pPr eaLnBrk="1" hangingPunct="1">
              <a:buFont typeface="Wingdings" panose="05000000000000000000" pitchFamily="2" charset="2"/>
              <a:buChar char="§"/>
            </a:pPr>
            <a:r>
              <a:rPr lang="en-US" altLang="en-US" b="1" dirty="0"/>
              <a:t>Those that do not present a significant risk to health or the environment as determined by the NIH Director, with the advice of the RAC, and following appropriate notice and opportunity for public comment. </a:t>
            </a:r>
          </a:p>
          <a:p>
            <a:pPr eaLnBrk="1" hangingPunct="1">
              <a:buFontTx/>
              <a:buNone/>
            </a:pPr>
            <a:endParaRPr lang="en-US" altLang="en-US" b="1" dirty="0"/>
          </a:p>
          <a:p>
            <a:pPr eaLnBrk="1" hangingPunct="1">
              <a:buFontTx/>
              <a:buNone/>
            </a:pPr>
            <a:r>
              <a:rPr lang="en-US" altLang="en-US" b="1" dirty="0"/>
              <a:t>	See Appendix C, </a:t>
            </a:r>
            <a:r>
              <a:rPr lang="en-US" altLang="en-US" b="1" i="1" dirty="0"/>
              <a:t>Exemptions under Section III-F-8</a:t>
            </a:r>
            <a:endParaRPr lang="en-US" altLang="en-US" b="1" dirty="0"/>
          </a:p>
        </p:txBody>
      </p:sp>
    </p:spTree>
    <p:extLst>
      <p:ext uri="{BB962C8B-B14F-4D97-AF65-F5344CB8AC3E}">
        <p14:creationId xmlns:p14="http://schemas.microsoft.com/office/powerpoint/2010/main" val="53402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0"/>
            <a:ext cx="9156700" cy="1219200"/>
          </a:xfrm>
        </p:spPr>
        <p:txBody>
          <a:bodyPr/>
          <a:lstStyle/>
          <a:p>
            <a:pPr algn="ctr" eaLnBrk="1" hangingPunct="1"/>
            <a:r>
              <a:rPr lang="en-US" altLang="en-US" sz="4000" i="1" dirty="0">
                <a:solidFill>
                  <a:srgbClr val="7030A0"/>
                </a:solidFill>
                <a:latin typeface="+mn-lt"/>
              </a:rPr>
              <a:t>NIH Guidelines </a:t>
            </a:r>
            <a:r>
              <a:rPr lang="en-US" altLang="en-US" sz="4000" dirty="0">
                <a:solidFill>
                  <a:srgbClr val="7030A0"/>
                </a:solidFill>
                <a:latin typeface="+mn-lt"/>
              </a:rPr>
              <a:t>– Section I </a:t>
            </a:r>
          </a:p>
        </p:txBody>
      </p:sp>
      <p:sp>
        <p:nvSpPr>
          <p:cNvPr id="6147" name="Rectangle 3"/>
          <p:cNvSpPr>
            <a:spLocks noGrp="1" noChangeArrowheads="1"/>
          </p:cNvSpPr>
          <p:nvPr>
            <p:ph type="body" idx="1"/>
          </p:nvPr>
        </p:nvSpPr>
        <p:spPr>
          <a:xfrm>
            <a:off x="228600" y="1600200"/>
            <a:ext cx="8610600" cy="4343400"/>
          </a:xfrm>
        </p:spPr>
        <p:txBody>
          <a:bodyPr/>
          <a:lstStyle/>
          <a:p>
            <a:pPr eaLnBrk="1" hangingPunct="1">
              <a:lnSpc>
                <a:spcPct val="90000"/>
              </a:lnSpc>
              <a:buFont typeface="Wingdings" pitchFamily="2" charset="2"/>
              <a:buChar char="§"/>
              <a:defRPr/>
            </a:pPr>
            <a:r>
              <a:rPr lang="en-US" sz="3200" b="1" dirty="0"/>
              <a:t>Scope and Applicability</a:t>
            </a:r>
          </a:p>
          <a:p>
            <a:pPr lvl="1" eaLnBrk="1" hangingPunct="1">
              <a:lnSpc>
                <a:spcPct val="90000"/>
              </a:lnSpc>
              <a:buSzPct val="50000"/>
              <a:buFont typeface="Wingdings" pitchFamily="2" charset="2"/>
              <a:buChar char="q"/>
              <a:defRPr/>
            </a:pPr>
            <a:r>
              <a:rPr lang="en-US" sz="2800" b="1" dirty="0"/>
              <a:t>Specifies practices for constructing and handling</a:t>
            </a:r>
            <a:endParaRPr lang="en-US" b="1" dirty="0"/>
          </a:p>
          <a:p>
            <a:pPr marL="1371600" lvl="2" indent="-514350">
              <a:buFontTx/>
              <a:buAutoNum type="romanLcParenBoth"/>
              <a:defRPr/>
            </a:pPr>
            <a:r>
              <a:rPr lang="en-US" sz="2400" b="1" dirty="0"/>
              <a:t>recombinant nucleic acid molecules, </a:t>
            </a:r>
          </a:p>
          <a:p>
            <a:pPr marL="1371600" lvl="2" indent="-514350">
              <a:buFontTx/>
              <a:buAutoNum type="romanLcParenBoth"/>
              <a:defRPr/>
            </a:pPr>
            <a:r>
              <a:rPr lang="en-US" sz="2400" b="1" dirty="0"/>
              <a:t>synthetic nucleic acid molecules, including those that are chemically or otherwise modified but can base pair with naturally occurring nucleic acid molecules, and </a:t>
            </a:r>
          </a:p>
          <a:p>
            <a:pPr marL="1371600" lvl="2" indent="-514350">
              <a:buFontTx/>
              <a:buAutoNum type="romanLcParenBoth"/>
              <a:defRPr/>
            </a:pPr>
            <a:r>
              <a:rPr lang="en-US" sz="2400" b="1" dirty="0"/>
              <a:t>cells, organisms and viruses containing such molecules.  </a:t>
            </a:r>
          </a:p>
          <a:p>
            <a:pPr marL="914400" lvl="2" indent="0" eaLnBrk="1" hangingPunct="1">
              <a:lnSpc>
                <a:spcPct val="90000"/>
              </a:lnSpc>
              <a:buFontTx/>
              <a:buNone/>
              <a:defRPr/>
            </a:pPr>
            <a:endParaRPr lang="en-US" sz="700" b="1" dirty="0"/>
          </a:p>
        </p:txBody>
      </p:sp>
    </p:spTree>
    <p:extLst>
      <p:ext uri="{BB962C8B-B14F-4D97-AF65-F5344CB8AC3E}">
        <p14:creationId xmlns:p14="http://schemas.microsoft.com/office/powerpoint/2010/main" val="803202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a:xfrm>
            <a:off x="0" y="0"/>
            <a:ext cx="9144000" cy="914400"/>
          </a:xfrm>
        </p:spPr>
        <p:txBody>
          <a:bodyPr/>
          <a:lstStyle/>
          <a:p>
            <a:pPr algn="ctr" eaLnBrk="1" hangingPunct="1"/>
            <a:r>
              <a:rPr lang="en-US" altLang="en-US" dirty="0">
                <a:solidFill>
                  <a:srgbClr val="7030A0"/>
                </a:solidFill>
              </a:rPr>
              <a:t>Appendix C-I</a:t>
            </a:r>
          </a:p>
        </p:txBody>
      </p:sp>
      <p:sp>
        <p:nvSpPr>
          <p:cNvPr id="43011" name="Rectangle 3"/>
          <p:cNvSpPr>
            <a:spLocks noGrp="1" noChangeArrowheads="1"/>
          </p:cNvSpPr>
          <p:nvPr>
            <p:ph type="body" idx="1"/>
          </p:nvPr>
        </p:nvSpPr>
        <p:spPr>
          <a:xfrm>
            <a:off x="304800" y="1066800"/>
            <a:ext cx="8704263" cy="4953000"/>
          </a:xfrm>
        </p:spPr>
        <p:txBody>
          <a:bodyPr/>
          <a:lstStyle/>
          <a:p>
            <a:pPr eaLnBrk="1" hangingPunct="1">
              <a:buFont typeface="Wingdings" pitchFamily="2" charset="2"/>
              <a:buChar char="§"/>
              <a:defRPr/>
            </a:pPr>
            <a:r>
              <a:rPr lang="en-US" sz="3200" b="1" dirty="0"/>
              <a:t>Recombinant or Synthetic Nucleic Acid Molecules in Tissue Culture</a:t>
            </a:r>
          </a:p>
          <a:p>
            <a:pPr marL="627063" indent="-288925" eaLnBrk="1" hangingPunct="1">
              <a:buSzPct val="50000"/>
              <a:buFont typeface="Wingdings" pitchFamily="2" charset="2"/>
              <a:buChar char="q"/>
              <a:defRPr/>
            </a:pPr>
            <a:r>
              <a:rPr lang="en-US" sz="2400" b="1" dirty="0"/>
              <a:t>Recombinant or synthetic                                                       nucleic acid molecules                                                       containing less than one-half                                                            of any eukaryotic viral genome                                                                (all viruses from a single family                                                  being considered identical) that                                                                     are propagated and maintained                                                       in cells in tissue culture are                                               exempt (with the exceptions                                                 listed in Appendix C-I-A)</a:t>
            </a:r>
          </a:p>
        </p:txBody>
      </p:sp>
      <p:pic>
        <p:nvPicPr>
          <p:cNvPr id="86021"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514600"/>
            <a:ext cx="2270760" cy="3048000"/>
          </a:xfrm>
          <a:prstGeom prst="rect">
            <a:avLst/>
          </a:prstGeom>
          <a:noFill/>
          <a:ln w="2222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78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0" y="0"/>
            <a:ext cx="9144000" cy="1219200"/>
          </a:xfrm>
        </p:spPr>
        <p:txBody>
          <a:bodyPr/>
          <a:lstStyle/>
          <a:p>
            <a:pPr algn="ctr" eaLnBrk="1" hangingPunct="1"/>
            <a:r>
              <a:rPr lang="en-US" altLang="en-US" dirty="0">
                <a:solidFill>
                  <a:srgbClr val="7030A0"/>
                </a:solidFill>
              </a:rPr>
              <a:t>Appendix C-II</a:t>
            </a:r>
          </a:p>
        </p:txBody>
      </p:sp>
      <p:sp>
        <p:nvSpPr>
          <p:cNvPr id="44035" name="Rectangle 3"/>
          <p:cNvSpPr>
            <a:spLocks noGrp="1" noChangeArrowheads="1"/>
          </p:cNvSpPr>
          <p:nvPr>
            <p:ph type="body" idx="1"/>
          </p:nvPr>
        </p:nvSpPr>
        <p:spPr>
          <a:xfrm>
            <a:off x="76200" y="1371600"/>
            <a:ext cx="8580438" cy="5181600"/>
          </a:xfrm>
        </p:spPr>
        <p:txBody>
          <a:bodyPr/>
          <a:lstStyle/>
          <a:p>
            <a:pPr eaLnBrk="1" hangingPunct="1">
              <a:buFont typeface="Wingdings" pitchFamily="2" charset="2"/>
              <a:buChar char="§"/>
              <a:defRPr/>
            </a:pPr>
            <a:r>
              <a:rPr lang="en-US" b="1" i="1" dirty="0"/>
              <a:t>Escherichia coli K-12 </a:t>
            </a:r>
            <a:r>
              <a:rPr lang="en-US" b="1" dirty="0"/>
              <a:t>Host-Vector Systems</a:t>
            </a:r>
          </a:p>
          <a:p>
            <a:pPr marL="573088" indent="-401638" eaLnBrk="1" hangingPunct="1">
              <a:buSzPct val="50000"/>
              <a:buFont typeface="Wingdings" pitchFamily="2" charset="2"/>
              <a:buChar char="q"/>
              <a:defRPr/>
            </a:pPr>
            <a:r>
              <a:rPr lang="en-US" sz="2400" b="1" dirty="0"/>
              <a:t>Experiments which use </a:t>
            </a:r>
            <a:r>
              <a:rPr lang="en-US" sz="2400" b="1" i="1" dirty="0"/>
              <a:t>Escherichia coli </a:t>
            </a:r>
            <a:r>
              <a:rPr lang="en-US" sz="2400" b="1" dirty="0"/>
              <a:t>K-12 host-vector systems (with the exception of those experiments listed in Appendix C-II-A) exempt</a:t>
            </a:r>
            <a:r>
              <a:rPr lang="en-US" sz="2400" dirty="0"/>
              <a:t>. </a:t>
            </a:r>
          </a:p>
          <a:p>
            <a:pPr eaLnBrk="1" hangingPunct="1">
              <a:defRPr/>
            </a:pPr>
            <a:endParaRPr lang="en-US" dirty="0"/>
          </a:p>
        </p:txBody>
      </p:sp>
      <p:pic>
        <p:nvPicPr>
          <p:cNvPr id="88069" name="Picture 5" descr="22618_1_E_coliI_K12_01_BIL1402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38600"/>
            <a:ext cx="2395538"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749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xfrm>
            <a:off x="0" y="0"/>
            <a:ext cx="9170988" cy="1219200"/>
          </a:xfrm>
        </p:spPr>
        <p:txBody>
          <a:bodyPr/>
          <a:lstStyle/>
          <a:p>
            <a:pPr algn="ctr" eaLnBrk="1" hangingPunct="1"/>
            <a:r>
              <a:rPr lang="en-US" altLang="en-US" dirty="0">
                <a:solidFill>
                  <a:srgbClr val="7030A0"/>
                </a:solidFill>
              </a:rPr>
              <a:t>Appendix C-III</a:t>
            </a:r>
          </a:p>
        </p:txBody>
      </p:sp>
      <p:sp>
        <p:nvSpPr>
          <p:cNvPr id="45059" name="Rectangle 3"/>
          <p:cNvSpPr>
            <a:spLocks noGrp="1" noChangeArrowheads="1"/>
          </p:cNvSpPr>
          <p:nvPr>
            <p:ph type="body" idx="1"/>
          </p:nvPr>
        </p:nvSpPr>
        <p:spPr>
          <a:xfrm>
            <a:off x="304800" y="1066800"/>
            <a:ext cx="8534400" cy="5526088"/>
          </a:xfrm>
        </p:spPr>
        <p:txBody>
          <a:bodyPr/>
          <a:lstStyle/>
          <a:p>
            <a:pPr eaLnBrk="1" hangingPunct="1">
              <a:buFontTx/>
              <a:buNone/>
              <a:defRPr/>
            </a:pPr>
            <a:endParaRPr lang="en-US" i="1" dirty="0"/>
          </a:p>
          <a:p>
            <a:pPr eaLnBrk="1" hangingPunct="1">
              <a:buFont typeface="Wingdings" pitchFamily="2" charset="2"/>
              <a:buChar char="§"/>
              <a:defRPr/>
            </a:pPr>
            <a:r>
              <a:rPr lang="en-US" sz="3200" b="1" i="1" dirty="0"/>
              <a:t>Saccharomyces </a:t>
            </a:r>
            <a:r>
              <a:rPr lang="en-US" sz="3200" b="1" dirty="0"/>
              <a:t>Host-Vector Systems</a:t>
            </a:r>
          </a:p>
          <a:p>
            <a:pPr marL="742950" indent="-461963" eaLnBrk="1" hangingPunct="1">
              <a:buSzPct val="50000"/>
              <a:buFont typeface="Wingdings" pitchFamily="2" charset="2"/>
              <a:buChar char="q"/>
              <a:defRPr/>
            </a:pPr>
            <a:r>
              <a:rPr lang="en-US" b="1" dirty="0"/>
              <a:t>Experiments involving </a:t>
            </a:r>
            <a:r>
              <a:rPr lang="en-US" b="1" i="1" dirty="0"/>
              <a:t>S. cerevisiae </a:t>
            </a:r>
            <a:r>
              <a:rPr lang="en-US" b="1" dirty="0"/>
              <a:t>and </a:t>
            </a:r>
            <a:r>
              <a:rPr lang="en-US" b="1" i="1" dirty="0"/>
              <a:t>S. </a:t>
            </a:r>
            <a:r>
              <a:rPr lang="en-US" b="1" i="1" dirty="0" err="1"/>
              <a:t>uvarum</a:t>
            </a:r>
            <a:r>
              <a:rPr lang="en-US" b="1" i="1" dirty="0"/>
              <a:t>  </a:t>
            </a:r>
            <a:r>
              <a:rPr lang="en-US" b="1" dirty="0"/>
              <a:t>host-vector systems (with the exception of experiments                listed in Appendix C-III-A)                                      are exempt</a:t>
            </a:r>
          </a:p>
        </p:txBody>
      </p:sp>
      <p:pic>
        <p:nvPicPr>
          <p:cNvPr id="90117"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962400"/>
            <a:ext cx="2362200" cy="1974850"/>
          </a:xfrm>
          <a:prstGeom prst="rect">
            <a:avLst/>
          </a:prstGeom>
          <a:noFill/>
          <a:ln w="19050">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862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0" y="0"/>
            <a:ext cx="9145588" cy="1219200"/>
          </a:xfrm>
        </p:spPr>
        <p:txBody>
          <a:bodyPr/>
          <a:lstStyle/>
          <a:p>
            <a:pPr algn="ctr" eaLnBrk="1" hangingPunct="1"/>
            <a:r>
              <a:rPr lang="en-US" altLang="en-US" dirty="0">
                <a:solidFill>
                  <a:srgbClr val="7030A0"/>
                </a:solidFill>
              </a:rPr>
              <a:t>Appendix C-IV</a:t>
            </a:r>
          </a:p>
        </p:txBody>
      </p:sp>
      <p:sp>
        <p:nvSpPr>
          <p:cNvPr id="46083" name="Rectangle 3"/>
          <p:cNvSpPr>
            <a:spLocks noGrp="1" noChangeArrowheads="1"/>
          </p:cNvSpPr>
          <p:nvPr>
            <p:ph type="body" idx="1"/>
          </p:nvPr>
        </p:nvSpPr>
        <p:spPr>
          <a:xfrm>
            <a:off x="228600" y="1828800"/>
            <a:ext cx="5715000" cy="3487767"/>
          </a:xfrm>
        </p:spPr>
        <p:txBody>
          <a:bodyPr>
            <a:normAutofit/>
          </a:bodyPr>
          <a:lstStyle/>
          <a:p>
            <a:pPr eaLnBrk="1" hangingPunct="1">
              <a:buFont typeface="Wingdings" pitchFamily="2" charset="2"/>
              <a:buChar char="§"/>
              <a:defRPr/>
            </a:pPr>
            <a:r>
              <a:rPr lang="en-US" sz="3200" b="1" i="1" dirty="0" err="1"/>
              <a:t>Kluyveromyces</a:t>
            </a:r>
            <a:r>
              <a:rPr lang="en-US" sz="3200" b="1" dirty="0"/>
              <a:t> Host-Vector Systems</a:t>
            </a:r>
            <a:endParaRPr lang="en-US" b="1" dirty="0"/>
          </a:p>
          <a:p>
            <a:pPr marL="576263" indent="-288925" eaLnBrk="1" hangingPunct="1">
              <a:buSzPct val="50000"/>
              <a:buFont typeface="Wingdings" pitchFamily="2" charset="2"/>
              <a:buChar char="q"/>
              <a:defRPr/>
            </a:pPr>
            <a:r>
              <a:rPr lang="en-US" sz="2400" b="1" dirty="0"/>
              <a:t>Experiments involving </a:t>
            </a:r>
            <a:r>
              <a:rPr lang="en-US" sz="2400" b="1" i="1" dirty="0"/>
              <a:t>K. lactis </a:t>
            </a:r>
            <a:r>
              <a:rPr lang="en-US" sz="2400" b="1" dirty="0"/>
              <a:t>host-vector systems (with the  exception of experiments listed in Appendix C-III-A) are exempt.</a:t>
            </a:r>
          </a:p>
        </p:txBody>
      </p:sp>
      <p:pic>
        <p:nvPicPr>
          <p:cNvPr id="92165" name="Picture 6" descr="k lact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966619" y="2415381"/>
            <a:ext cx="3076575" cy="2055813"/>
          </a:xfrm>
          <a:prstGeom prst="rect">
            <a:avLst/>
          </a:prstGeom>
          <a:noFill/>
          <a:ln w="2222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288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a:xfrm>
            <a:off x="0" y="36513"/>
            <a:ext cx="9144000" cy="1219200"/>
          </a:xfrm>
        </p:spPr>
        <p:txBody>
          <a:bodyPr/>
          <a:lstStyle/>
          <a:p>
            <a:pPr algn="ctr" eaLnBrk="1" hangingPunct="1"/>
            <a:r>
              <a:rPr lang="en-US" altLang="en-US" dirty="0">
                <a:solidFill>
                  <a:srgbClr val="7030A0"/>
                </a:solidFill>
              </a:rPr>
              <a:t>Appendix C-V</a:t>
            </a:r>
          </a:p>
        </p:txBody>
      </p:sp>
      <p:sp>
        <p:nvSpPr>
          <p:cNvPr id="94212" name="Rectangle 3"/>
          <p:cNvSpPr>
            <a:spLocks noGrp="1" noChangeArrowheads="1"/>
          </p:cNvSpPr>
          <p:nvPr>
            <p:ph type="body" idx="1"/>
          </p:nvPr>
        </p:nvSpPr>
        <p:spPr>
          <a:xfrm>
            <a:off x="283204" y="914400"/>
            <a:ext cx="6751638" cy="5334000"/>
          </a:xfrm>
        </p:spPr>
        <p:txBody>
          <a:bodyPr/>
          <a:lstStyle/>
          <a:p>
            <a:pPr eaLnBrk="1" hangingPunct="1">
              <a:buFont typeface="Wingdings" panose="05000000000000000000" pitchFamily="2" charset="2"/>
              <a:buChar char="§"/>
            </a:pPr>
            <a:endParaRPr lang="en-US" altLang="en-US" i="1" dirty="0"/>
          </a:p>
          <a:p>
            <a:pPr eaLnBrk="1" hangingPunct="1">
              <a:buFont typeface="Wingdings" panose="05000000000000000000" pitchFamily="2" charset="2"/>
              <a:buChar char="§"/>
            </a:pPr>
            <a:r>
              <a:rPr lang="en-US" altLang="en-US" b="1" i="1" dirty="0"/>
              <a:t>Bacillus subtilis </a:t>
            </a:r>
            <a:r>
              <a:rPr lang="en-US" altLang="en-US" b="1" dirty="0"/>
              <a:t>or </a:t>
            </a:r>
            <a:r>
              <a:rPr lang="en-US" altLang="en-US" b="1" i="1" dirty="0"/>
              <a:t>Bacillus </a:t>
            </a:r>
            <a:r>
              <a:rPr lang="en-US" altLang="en-US" b="1" i="1" dirty="0" err="1"/>
              <a:t>licheniformis</a:t>
            </a:r>
            <a:r>
              <a:rPr lang="en-US" altLang="en-US" b="1" i="1" dirty="0"/>
              <a:t> </a:t>
            </a:r>
            <a:r>
              <a:rPr lang="en-US" altLang="en-US" b="1" dirty="0"/>
              <a:t>Host-Vector Systems</a:t>
            </a:r>
          </a:p>
          <a:p>
            <a:pPr eaLnBrk="1" hangingPunct="1">
              <a:buFont typeface="Wingdings" panose="05000000000000000000" pitchFamily="2" charset="2"/>
              <a:buChar char="§"/>
            </a:pPr>
            <a:endParaRPr lang="en-US" altLang="en-US" sz="1200" b="1" dirty="0"/>
          </a:p>
          <a:p>
            <a:pPr eaLnBrk="1" hangingPunct="1">
              <a:buSzPct val="50000"/>
              <a:buFont typeface="Wingdings" panose="05000000000000000000" pitchFamily="2" charset="2"/>
              <a:buChar char="q"/>
            </a:pPr>
            <a:r>
              <a:rPr lang="en-US" altLang="en-US" sz="2000" b="1" dirty="0"/>
              <a:t>Any </a:t>
            </a:r>
            <a:r>
              <a:rPr lang="en-US" altLang="en-US" sz="2000" b="1" dirty="0" err="1"/>
              <a:t>asporogenic</a:t>
            </a:r>
            <a:r>
              <a:rPr lang="en-US" altLang="en-US" sz="2000" b="1" dirty="0"/>
              <a:t> </a:t>
            </a:r>
            <a:r>
              <a:rPr lang="en-US" altLang="en-US" sz="2000" b="1" i="1" dirty="0"/>
              <a:t>Bacillus subtilis </a:t>
            </a:r>
            <a:r>
              <a:rPr lang="en-US" altLang="en-US" sz="2000" b="1" dirty="0"/>
              <a:t>or                                     </a:t>
            </a:r>
            <a:r>
              <a:rPr lang="en-US" altLang="en-US" sz="2000" b="1" dirty="0" err="1"/>
              <a:t>asporogenic</a:t>
            </a:r>
            <a:r>
              <a:rPr lang="en-US" altLang="en-US" sz="2000" b="1" dirty="0"/>
              <a:t> </a:t>
            </a:r>
            <a:r>
              <a:rPr lang="en-US" altLang="en-US" sz="2000" b="1" i="1" dirty="0"/>
              <a:t>Bacillus </a:t>
            </a:r>
            <a:r>
              <a:rPr lang="en-US" altLang="en-US" sz="2000" b="1" i="1" dirty="0" err="1"/>
              <a:t>licheniformis</a:t>
            </a:r>
            <a:r>
              <a:rPr lang="en-US" altLang="en-US" sz="2000" b="1" i="1" dirty="0"/>
              <a:t>                                                   </a:t>
            </a:r>
            <a:r>
              <a:rPr lang="en-US" altLang="en-US" sz="2000" b="1" dirty="0"/>
              <a:t>strain which does not revert to a                                                  spore-former with a frequency greater                                           than 10</a:t>
            </a:r>
            <a:r>
              <a:rPr lang="en-US" altLang="en-US" sz="2000" b="1" baseline="30000" dirty="0"/>
              <a:t>7 </a:t>
            </a:r>
            <a:r>
              <a:rPr lang="en-US" altLang="en-US" sz="2000" b="1" dirty="0"/>
              <a:t>may be used for cloning                                                    DNA (with the exception of those                                       experiments listed in Appendix                                                           C-IV-A, </a:t>
            </a:r>
            <a:r>
              <a:rPr lang="en-US" altLang="en-US" sz="2000" b="1" i="1" dirty="0"/>
              <a:t>Exceptions</a:t>
            </a:r>
            <a:r>
              <a:rPr lang="en-US" altLang="en-US" sz="2000" b="1" dirty="0"/>
              <a:t>)</a:t>
            </a:r>
          </a:p>
        </p:txBody>
      </p:sp>
      <p:pic>
        <p:nvPicPr>
          <p:cNvPr id="94213" name="Picture 5"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33600"/>
            <a:ext cx="2552700" cy="3403600"/>
          </a:xfrm>
          <a:prstGeom prst="rect">
            <a:avLst/>
          </a:prstGeom>
          <a:noFill/>
          <a:ln w="19050">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70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0" y="0"/>
            <a:ext cx="9144000" cy="990600"/>
          </a:xfrm>
        </p:spPr>
        <p:txBody>
          <a:bodyPr/>
          <a:lstStyle/>
          <a:p>
            <a:pPr algn="ctr" eaLnBrk="1" hangingPunct="1"/>
            <a:r>
              <a:rPr lang="en-US" altLang="en-US" dirty="0">
                <a:solidFill>
                  <a:srgbClr val="7030A0"/>
                </a:solidFill>
              </a:rPr>
              <a:t>Appendix C-VI</a:t>
            </a:r>
          </a:p>
        </p:txBody>
      </p:sp>
      <p:sp>
        <p:nvSpPr>
          <p:cNvPr id="96260" name="Rectangle 3"/>
          <p:cNvSpPr>
            <a:spLocks noGrp="1" noChangeArrowheads="1"/>
          </p:cNvSpPr>
          <p:nvPr>
            <p:ph type="body" idx="1"/>
          </p:nvPr>
        </p:nvSpPr>
        <p:spPr>
          <a:xfrm>
            <a:off x="381000" y="1143000"/>
            <a:ext cx="8458200" cy="5257800"/>
          </a:xfrm>
        </p:spPr>
        <p:txBody>
          <a:bodyPr/>
          <a:lstStyle/>
          <a:p>
            <a:pPr eaLnBrk="1" hangingPunct="1">
              <a:lnSpc>
                <a:spcPct val="90000"/>
              </a:lnSpc>
              <a:buFont typeface="Wingdings" panose="05000000000000000000" pitchFamily="2" charset="2"/>
              <a:buChar char="§"/>
            </a:pPr>
            <a:r>
              <a:rPr lang="en-US" altLang="en-US" sz="3200" b="1" dirty="0"/>
              <a:t>Extrachromosomal Elements of Gram Positive Organisms</a:t>
            </a:r>
          </a:p>
          <a:p>
            <a:pPr eaLnBrk="1" hangingPunct="1">
              <a:lnSpc>
                <a:spcPct val="90000"/>
              </a:lnSpc>
            </a:pPr>
            <a:endParaRPr lang="en-US" altLang="en-US" sz="1000" b="1" dirty="0"/>
          </a:p>
          <a:p>
            <a:pPr lvl="1" eaLnBrk="1" hangingPunct="1">
              <a:lnSpc>
                <a:spcPct val="90000"/>
              </a:lnSpc>
              <a:buSzPct val="50000"/>
              <a:buFont typeface="Wingdings" panose="05000000000000000000" pitchFamily="2" charset="2"/>
              <a:buChar char="q"/>
            </a:pPr>
            <a:r>
              <a:rPr lang="en-US" altLang="en-US" sz="2000" b="1" dirty="0"/>
              <a:t>Recombinant or synthetic nucleic acid molecules derived entirely from extrachromosomal elements of the organisms listed below, propagated and maintained in organisms listed below are exempt.</a:t>
            </a:r>
          </a:p>
          <a:p>
            <a:pPr lvl="1" eaLnBrk="1" hangingPunct="1">
              <a:lnSpc>
                <a:spcPct val="90000"/>
              </a:lnSpc>
              <a:buFont typeface="Wingdings" panose="05000000000000000000" pitchFamily="2" charset="2"/>
              <a:buChar char="§"/>
            </a:pPr>
            <a:endParaRPr lang="en-US" altLang="en-US" sz="1000" b="1" dirty="0"/>
          </a:p>
          <a:p>
            <a:pPr lvl="2" eaLnBrk="1" hangingPunct="1">
              <a:lnSpc>
                <a:spcPct val="90000"/>
              </a:lnSpc>
              <a:buFont typeface="Wingdings" panose="05000000000000000000" pitchFamily="2" charset="2"/>
              <a:buChar char="§"/>
            </a:pPr>
            <a:r>
              <a:rPr lang="en-US" altLang="en-US" sz="1600" b="1" i="1" dirty="0"/>
              <a:t>Bacillus </a:t>
            </a:r>
            <a:r>
              <a:rPr lang="en-US" altLang="en-US" sz="1600" b="1" i="1" dirty="0" err="1"/>
              <a:t>amyloliquefaciens</a:t>
            </a:r>
            <a:endParaRPr lang="en-US" altLang="en-US" sz="1600" b="1" i="1" dirty="0"/>
          </a:p>
          <a:p>
            <a:pPr lvl="2" eaLnBrk="1" hangingPunct="1">
              <a:lnSpc>
                <a:spcPct val="90000"/>
              </a:lnSpc>
              <a:buFont typeface="Wingdings" panose="05000000000000000000" pitchFamily="2" charset="2"/>
              <a:buChar char="§"/>
            </a:pPr>
            <a:r>
              <a:rPr lang="en-US" altLang="en-US" sz="1600" b="1" i="1" dirty="0"/>
              <a:t>Bacillus </a:t>
            </a:r>
            <a:r>
              <a:rPr lang="en-US" altLang="en-US" sz="1600" b="1" i="1" dirty="0" err="1"/>
              <a:t>amylosacchariticus</a:t>
            </a:r>
            <a:endParaRPr lang="en-US" altLang="en-US" sz="1600" b="1" i="1" dirty="0"/>
          </a:p>
          <a:p>
            <a:pPr lvl="2" eaLnBrk="1" hangingPunct="1">
              <a:lnSpc>
                <a:spcPct val="90000"/>
              </a:lnSpc>
              <a:buFont typeface="Wingdings" panose="05000000000000000000" pitchFamily="2" charset="2"/>
              <a:buChar char="§"/>
            </a:pPr>
            <a:r>
              <a:rPr lang="en-US" altLang="en-US" sz="1600" b="1" i="1" dirty="0"/>
              <a:t>Bacillus anthracis</a:t>
            </a:r>
          </a:p>
          <a:p>
            <a:pPr lvl="2" eaLnBrk="1" hangingPunct="1">
              <a:lnSpc>
                <a:spcPct val="90000"/>
              </a:lnSpc>
              <a:buFont typeface="Wingdings" panose="05000000000000000000" pitchFamily="2" charset="2"/>
              <a:buChar char="§"/>
            </a:pPr>
            <a:r>
              <a:rPr lang="en-US" altLang="en-US" sz="1600" b="1" i="1" dirty="0"/>
              <a:t>Bacillus </a:t>
            </a:r>
            <a:r>
              <a:rPr lang="en-US" altLang="en-US" sz="1600" b="1" i="1" dirty="0" err="1"/>
              <a:t>aterrimus</a:t>
            </a:r>
            <a:endParaRPr lang="en-US" altLang="en-US" sz="1600" b="1" i="1" dirty="0"/>
          </a:p>
          <a:p>
            <a:pPr lvl="2" eaLnBrk="1" hangingPunct="1">
              <a:lnSpc>
                <a:spcPct val="90000"/>
              </a:lnSpc>
              <a:buFont typeface="Wingdings" panose="05000000000000000000" pitchFamily="2" charset="2"/>
              <a:buChar char="§"/>
            </a:pPr>
            <a:r>
              <a:rPr lang="en-US" altLang="en-US" sz="1600" b="1" i="1" dirty="0"/>
              <a:t>Bacillus brevis</a:t>
            </a:r>
          </a:p>
          <a:p>
            <a:pPr lvl="2" eaLnBrk="1" hangingPunct="1">
              <a:lnSpc>
                <a:spcPct val="90000"/>
              </a:lnSpc>
              <a:buFont typeface="Wingdings" panose="05000000000000000000" pitchFamily="2" charset="2"/>
              <a:buChar char="§"/>
            </a:pPr>
            <a:r>
              <a:rPr lang="en-US" altLang="en-US" sz="1600" b="1" i="1" dirty="0"/>
              <a:t>Bacillus cereus</a:t>
            </a:r>
          </a:p>
          <a:p>
            <a:pPr lvl="2" eaLnBrk="1" hangingPunct="1">
              <a:lnSpc>
                <a:spcPct val="90000"/>
              </a:lnSpc>
              <a:buFont typeface="Wingdings" panose="05000000000000000000" pitchFamily="2" charset="2"/>
              <a:buChar char="§"/>
            </a:pPr>
            <a:r>
              <a:rPr lang="en-US" altLang="en-US" sz="1600" b="1" i="1" dirty="0"/>
              <a:t>Bacillus </a:t>
            </a:r>
            <a:r>
              <a:rPr lang="en-US" altLang="en-US" sz="1600" b="1" i="1" dirty="0" err="1"/>
              <a:t>globigii</a:t>
            </a:r>
            <a:endParaRPr lang="en-US" altLang="en-US" sz="1600" b="1" i="1" dirty="0"/>
          </a:p>
          <a:p>
            <a:pPr lvl="2" eaLnBrk="1" hangingPunct="1">
              <a:lnSpc>
                <a:spcPct val="90000"/>
              </a:lnSpc>
              <a:buFont typeface="Wingdings" panose="05000000000000000000" pitchFamily="2" charset="2"/>
              <a:buChar char="§"/>
            </a:pPr>
            <a:r>
              <a:rPr lang="en-US" altLang="en-US" sz="1600" b="1" i="1" dirty="0"/>
              <a:t>Bacillus </a:t>
            </a:r>
            <a:r>
              <a:rPr lang="en-US" altLang="en-US" sz="1600" b="1" i="1" dirty="0" err="1"/>
              <a:t>licheniformis</a:t>
            </a:r>
            <a:endParaRPr lang="en-US" altLang="en-US" sz="1600" b="1" i="1" dirty="0"/>
          </a:p>
          <a:p>
            <a:pPr lvl="2" eaLnBrk="1" hangingPunct="1">
              <a:lnSpc>
                <a:spcPct val="90000"/>
              </a:lnSpc>
              <a:buFont typeface="Wingdings" panose="05000000000000000000" pitchFamily="2" charset="2"/>
              <a:buChar char="§"/>
            </a:pPr>
            <a:r>
              <a:rPr lang="en-US" altLang="en-US" sz="1600" b="1" i="1" dirty="0"/>
              <a:t>Bacillus </a:t>
            </a:r>
            <a:r>
              <a:rPr lang="en-US" altLang="en-US" sz="1600" b="1" i="1" dirty="0" err="1"/>
              <a:t>megaterium</a:t>
            </a:r>
            <a:r>
              <a:rPr lang="en-US" altLang="en-US" sz="1600" b="1" i="1" dirty="0"/>
              <a:t>……. </a:t>
            </a:r>
            <a:r>
              <a:rPr lang="en-US" altLang="en-US" sz="1600" b="1" dirty="0"/>
              <a:t>(see </a:t>
            </a:r>
            <a:r>
              <a:rPr lang="en-US" altLang="en-US" sz="1600" b="1" i="1" dirty="0"/>
              <a:t>NIH Guidelines</a:t>
            </a:r>
            <a:r>
              <a:rPr lang="en-US" altLang="en-US" sz="1600" b="1" dirty="0"/>
              <a:t> for complete list)</a:t>
            </a:r>
          </a:p>
        </p:txBody>
      </p:sp>
    </p:spTree>
    <p:extLst>
      <p:ext uri="{BB962C8B-B14F-4D97-AF65-F5344CB8AC3E}">
        <p14:creationId xmlns:p14="http://schemas.microsoft.com/office/powerpoint/2010/main" val="3959567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a:xfrm>
            <a:off x="0" y="0"/>
            <a:ext cx="9118600" cy="1219200"/>
          </a:xfrm>
        </p:spPr>
        <p:txBody>
          <a:bodyPr/>
          <a:lstStyle/>
          <a:p>
            <a:pPr algn="ctr" eaLnBrk="1" hangingPunct="1"/>
            <a:r>
              <a:rPr lang="en-US" altLang="en-US" dirty="0">
                <a:solidFill>
                  <a:srgbClr val="7030A0"/>
                </a:solidFill>
              </a:rPr>
              <a:t>Appendix C-VII</a:t>
            </a:r>
          </a:p>
        </p:txBody>
      </p:sp>
      <p:pic>
        <p:nvPicPr>
          <p:cNvPr id="98308" name="Picture 8" descr="70056-19 - Mice in Maze With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09800"/>
            <a:ext cx="29464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body" idx="1"/>
          </p:nvPr>
        </p:nvSpPr>
        <p:spPr>
          <a:xfrm>
            <a:off x="152400" y="1533525"/>
            <a:ext cx="8763000" cy="5324475"/>
          </a:xfrm>
        </p:spPr>
        <p:txBody>
          <a:bodyPr/>
          <a:lstStyle/>
          <a:p>
            <a:pPr eaLnBrk="1" hangingPunct="1">
              <a:buFont typeface="Wingdings" pitchFamily="2" charset="2"/>
              <a:buChar char="§"/>
              <a:defRPr/>
            </a:pPr>
            <a:r>
              <a:rPr lang="en-US" sz="3200" b="1" dirty="0"/>
              <a:t>The Purchase or Transfer of Transgenic Rodents</a:t>
            </a:r>
          </a:p>
          <a:p>
            <a:pPr eaLnBrk="1" hangingPunct="1">
              <a:buFont typeface="Wingdings" pitchFamily="2" charset="2"/>
              <a:buChar char="§"/>
              <a:defRPr/>
            </a:pPr>
            <a:endParaRPr lang="en-US" sz="1200" b="1" dirty="0"/>
          </a:p>
          <a:p>
            <a:pPr marL="682625" indent="-341313" eaLnBrk="1" hangingPunct="1">
              <a:buSzPct val="50000"/>
              <a:buFont typeface="Wingdings" pitchFamily="2" charset="2"/>
              <a:buChar char="q"/>
              <a:defRPr/>
            </a:pPr>
            <a:r>
              <a:rPr lang="en-US" sz="2400" b="1" dirty="0"/>
              <a:t>The purchase or transfer </a:t>
            </a:r>
          </a:p>
          <a:p>
            <a:pPr marL="742950" indent="-401638" eaLnBrk="1" hangingPunct="1">
              <a:buFont typeface="Wingdings" pitchFamily="2" charset="2"/>
              <a:buNone/>
              <a:defRPr/>
            </a:pPr>
            <a:r>
              <a:rPr lang="en-US" sz="2400" b="1" dirty="0"/>
              <a:t>    of transgenic rodents </a:t>
            </a:r>
            <a:r>
              <a:rPr lang="en-US" sz="2400" b="1" u="sng" dirty="0"/>
              <a:t>for </a:t>
            </a:r>
          </a:p>
          <a:p>
            <a:pPr marL="742950" indent="-401638" eaLnBrk="1" hangingPunct="1">
              <a:buFont typeface="Wingdings" pitchFamily="2" charset="2"/>
              <a:buNone/>
              <a:defRPr/>
            </a:pPr>
            <a:r>
              <a:rPr lang="en-US" sz="2400" b="1" dirty="0"/>
              <a:t>    </a:t>
            </a:r>
            <a:r>
              <a:rPr lang="en-US" sz="2400" b="1" u="sng" dirty="0"/>
              <a:t>experiments that require</a:t>
            </a:r>
          </a:p>
          <a:p>
            <a:pPr marL="742950" indent="-401638" eaLnBrk="1" hangingPunct="1">
              <a:buFont typeface="Wingdings" pitchFamily="2" charset="2"/>
              <a:buNone/>
              <a:defRPr/>
            </a:pPr>
            <a:r>
              <a:rPr lang="en-US" sz="2400" b="1" dirty="0"/>
              <a:t>    </a:t>
            </a:r>
            <a:r>
              <a:rPr lang="en-US" sz="2400" b="1" u="sng" dirty="0"/>
              <a:t>BL1 containment</a:t>
            </a:r>
          </a:p>
          <a:p>
            <a:pPr marL="742950" indent="-401638" eaLnBrk="1" hangingPunct="1">
              <a:buFont typeface="Wingdings" pitchFamily="2" charset="2"/>
              <a:buNone/>
              <a:defRPr/>
            </a:pPr>
            <a:endParaRPr lang="en-US" sz="1200" b="1" i="1" u="sng" dirty="0">
              <a:solidFill>
                <a:srgbClr val="FF0000"/>
              </a:solidFill>
            </a:endParaRPr>
          </a:p>
          <a:p>
            <a:pPr marL="742950" indent="-401638" eaLnBrk="1" hangingPunct="1">
              <a:buFont typeface="Wingdings" pitchFamily="2" charset="2"/>
              <a:buNone/>
              <a:defRPr/>
            </a:pPr>
            <a:endParaRPr lang="en-US" sz="1200" b="1" i="1" u="sng" dirty="0">
              <a:solidFill>
                <a:srgbClr val="FF0000"/>
              </a:solidFill>
            </a:endParaRPr>
          </a:p>
          <a:p>
            <a:pPr marL="0" indent="0" algn="ctr" eaLnBrk="1" hangingPunct="1">
              <a:buFont typeface="Wingdings" pitchFamily="2" charset="2"/>
              <a:buNone/>
              <a:defRPr/>
            </a:pPr>
            <a:r>
              <a:rPr lang="en-US" sz="2400" b="1" i="1" dirty="0">
                <a:solidFill>
                  <a:srgbClr val="FF0000"/>
                </a:solidFill>
              </a:rPr>
              <a:t>Further manipulations of these animals are </a:t>
            </a:r>
            <a:r>
              <a:rPr lang="en-US" sz="2400" b="1" i="1" u="sng" dirty="0">
                <a:solidFill>
                  <a:srgbClr val="FF0000"/>
                </a:solidFill>
              </a:rPr>
              <a:t>not</a:t>
            </a:r>
          </a:p>
          <a:p>
            <a:pPr marL="0" indent="0" algn="ctr" eaLnBrk="1" hangingPunct="1">
              <a:buFont typeface="Wingdings" pitchFamily="2" charset="2"/>
              <a:buNone/>
              <a:defRPr/>
            </a:pPr>
            <a:r>
              <a:rPr lang="en-US" sz="2400" b="1" i="1" u="sng" dirty="0">
                <a:solidFill>
                  <a:srgbClr val="FF0000"/>
                </a:solidFill>
              </a:rPr>
              <a:t>necessarily</a:t>
            </a:r>
            <a:r>
              <a:rPr lang="en-US" sz="2400" b="1" i="1" dirty="0">
                <a:solidFill>
                  <a:srgbClr val="FF0000"/>
                </a:solidFill>
              </a:rPr>
              <a:t> exempt from the NIH Guidelines</a:t>
            </a:r>
          </a:p>
          <a:p>
            <a:pPr eaLnBrk="1" hangingPunct="1">
              <a:buFont typeface="Wingdings" pitchFamily="2" charset="2"/>
              <a:buNone/>
              <a:defRPr/>
            </a:pPr>
            <a:endParaRPr lang="en-US" sz="2400" b="1" u="sng" dirty="0"/>
          </a:p>
        </p:txBody>
      </p:sp>
    </p:spTree>
    <p:extLst>
      <p:ext uri="{BB962C8B-B14F-4D97-AF65-F5344CB8AC3E}">
        <p14:creationId xmlns:p14="http://schemas.microsoft.com/office/powerpoint/2010/main" val="2713953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a:xfrm>
            <a:off x="0" y="76200"/>
            <a:ext cx="9144000" cy="1219200"/>
          </a:xfrm>
        </p:spPr>
        <p:txBody>
          <a:bodyPr/>
          <a:lstStyle/>
          <a:p>
            <a:pPr algn="ctr" eaLnBrk="1" hangingPunct="1"/>
            <a:r>
              <a:rPr lang="en-US" altLang="en-US" dirty="0">
                <a:solidFill>
                  <a:srgbClr val="7030A0"/>
                </a:solidFill>
              </a:rPr>
              <a:t>Appendix C-VIII</a:t>
            </a:r>
          </a:p>
        </p:txBody>
      </p:sp>
      <p:pic>
        <p:nvPicPr>
          <p:cNvPr id="100356" name="Picture 3" descr="love m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25" y="0"/>
            <a:ext cx="21367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44035" name="Rectangle 3"/>
          <p:cNvSpPr>
            <a:spLocks noGrp="1" noChangeArrowheads="1"/>
          </p:cNvSpPr>
          <p:nvPr>
            <p:ph type="body" idx="1"/>
          </p:nvPr>
        </p:nvSpPr>
        <p:spPr>
          <a:xfrm>
            <a:off x="152400" y="1752600"/>
            <a:ext cx="8839200" cy="4343400"/>
          </a:xfrm>
        </p:spPr>
        <p:txBody>
          <a:bodyPr>
            <a:normAutofit/>
          </a:bodyPr>
          <a:lstStyle/>
          <a:p>
            <a:pPr eaLnBrk="1" hangingPunct="1">
              <a:buFont typeface="Wingdings" pitchFamily="2" charset="2"/>
              <a:buChar char="§"/>
              <a:defRPr/>
            </a:pPr>
            <a:r>
              <a:rPr lang="en-US" b="1" dirty="0"/>
              <a:t>Generation of BL1 Transgenic Rodents via Breeding</a:t>
            </a:r>
          </a:p>
          <a:p>
            <a:pPr eaLnBrk="1" hangingPunct="1">
              <a:buFontTx/>
              <a:buNone/>
              <a:defRPr/>
            </a:pPr>
            <a:r>
              <a:rPr lang="en-US" sz="800" dirty="0"/>
              <a:t> </a:t>
            </a:r>
            <a:endParaRPr lang="en-US" sz="800" b="1" dirty="0"/>
          </a:p>
          <a:p>
            <a:pPr eaLnBrk="1" hangingPunct="1">
              <a:buSzPct val="50000"/>
              <a:buFont typeface="Wingdings" pitchFamily="2" charset="2"/>
              <a:buChar char="q"/>
              <a:defRPr/>
            </a:pPr>
            <a:r>
              <a:rPr lang="en-US" sz="1800" b="1" dirty="0"/>
              <a:t>The breeding of two different transgenic rodents or the breeding of a transgenic rodent and a non-transgenic rodent with the intent of creating a new strain of transgenic rodent that can be housed at BL1 containment will be exempt from the </a:t>
            </a:r>
            <a:r>
              <a:rPr lang="en-US" sz="1800" b="1" i="1" dirty="0"/>
              <a:t>NIH Guidelines </a:t>
            </a:r>
            <a:r>
              <a:rPr lang="en-US" sz="1800" b="1" dirty="0"/>
              <a:t>if: </a:t>
            </a:r>
          </a:p>
          <a:p>
            <a:pPr marL="800100" lvl="1" indent="-342900" eaLnBrk="1" hangingPunct="1">
              <a:buFont typeface="+mj-lt"/>
              <a:buAutoNum type="arabicPeriod"/>
              <a:defRPr/>
            </a:pPr>
            <a:r>
              <a:rPr lang="en-US" sz="1400" b="1" dirty="0">
                <a:ea typeface="+mn-ea"/>
                <a:cs typeface="+mn-cs"/>
              </a:rPr>
              <a:t>Both parental rodents can be housed under BL1 containment; </a:t>
            </a:r>
            <a:r>
              <a:rPr lang="en-US" sz="1400" b="1" u="sng" dirty="0">
                <a:ea typeface="+mn-ea"/>
                <a:cs typeface="+mn-cs"/>
              </a:rPr>
              <a:t>and</a:t>
            </a:r>
            <a:r>
              <a:rPr lang="en-US" sz="1400" b="1" dirty="0">
                <a:ea typeface="+mn-ea"/>
                <a:cs typeface="+mn-cs"/>
              </a:rPr>
              <a:t> </a:t>
            </a:r>
          </a:p>
          <a:p>
            <a:pPr marL="800100" lvl="1" indent="-342900" eaLnBrk="1" hangingPunct="1">
              <a:buFont typeface="+mj-lt"/>
              <a:buAutoNum type="arabicPeriod"/>
              <a:defRPr/>
            </a:pPr>
            <a:r>
              <a:rPr lang="en-US" sz="1400" b="1" dirty="0">
                <a:ea typeface="+mn-ea"/>
                <a:cs typeface="+mn-cs"/>
              </a:rPr>
              <a:t>Neither parental transgenic rodent contains the  following genetic modifications: (i) incorporation of more than one-half of the genome of an exogenous eukaryotic virus from a single family of viruses; or (ii) incorporation of a transgene that is under the control of a </a:t>
            </a:r>
            <a:r>
              <a:rPr lang="en-US" sz="1400" b="1" dirty="0" err="1">
                <a:ea typeface="+mn-ea"/>
                <a:cs typeface="+mn-cs"/>
              </a:rPr>
              <a:t>gammaretroviral</a:t>
            </a:r>
            <a:r>
              <a:rPr lang="en-US" sz="1400" b="1" dirty="0">
                <a:ea typeface="+mn-ea"/>
                <a:cs typeface="+mn-cs"/>
              </a:rPr>
              <a:t> long terminal repeat (LTR); </a:t>
            </a:r>
            <a:r>
              <a:rPr lang="en-US" sz="1400" b="1" u="sng" dirty="0">
                <a:ea typeface="+mn-ea"/>
                <a:cs typeface="+mn-cs"/>
              </a:rPr>
              <a:t>and</a:t>
            </a:r>
            <a:r>
              <a:rPr lang="en-US" sz="1400" b="1" dirty="0">
                <a:ea typeface="+mn-ea"/>
                <a:cs typeface="+mn-cs"/>
              </a:rPr>
              <a:t> </a:t>
            </a:r>
          </a:p>
          <a:p>
            <a:pPr marL="800100" lvl="1" indent="-342900" eaLnBrk="1" hangingPunct="1">
              <a:buFont typeface="+mj-lt"/>
              <a:buAutoNum type="arabicPeriod" startAt="3"/>
              <a:defRPr/>
            </a:pPr>
            <a:r>
              <a:rPr lang="en-US" sz="1400" b="1" dirty="0">
                <a:ea typeface="+mn-ea"/>
                <a:cs typeface="+mn-cs"/>
              </a:rPr>
              <a:t>The transgenic rodent that results from this breeding is not expected to contain more than one-half of an exogenous viral genome from a single family of viruses. </a:t>
            </a:r>
          </a:p>
          <a:p>
            <a:pPr eaLnBrk="1" hangingPunct="1">
              <a:buFont typeface="Wingdings" pitchFamily="2" charset="2"/>
              <a:buNone/>
              <a:defRPr/>
            </a:pPr>
            <a:endParaRPr lang="en-US" sz="2400" b="1" u="sng" dirty="0"/>
          </a:p>
        </p:txBody>
      </p:sp>
    </p:spTree>
    <p:extLst>
      <p:ext uri="{BB962C8B-B14F-4D97-AF65-F5344CB8AC3E}">
        <p14:creationId xmlns:p14="http://schemas.microsoft.com/office/powerpoint/2010/main" val="3220058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1143000"/>
          </a:xfrm>
        </p:spPr>
        <p:txBody>
          <a:bodyPr/>
          <a:lstStyle/>
          <a:p>
            <a:pPr algn="ctr" eaLnBrk="1" hangingPunct="1"/>
            <a:r>
              <a:rPr lang="en-US" altLang="en-US" sz="4000" dirty="0">
                <a:solidFill>
                  <a:srgbClr val="7030A0"/>
                </a:solidFill>
              </a:rPr>
              <a:t>Section III-F (and Appendix C)</a:t>
            </a:r>
          </a:p>
        </p:txBody>
      </p:sp>
      <p:pic>
        <p:nvPicPr>
          <p:cNvPr id="2" name="Picture 1"/>
          <p:cNvPicPr>
            <a:picLocks noChangeAspect="1"/>
          </p:cNvPicPr>
          <p:nvPr/>
        </p:nvPicPr>
        <p:blipFill>
          <a:blip r:embed="rId3"/>
          <a:stretch>
            <a:fillRect/>
          </a:stretch>
        </p:blipFill>
        <p:spPr>
          <a:xfrm>
            <a:off x="2514599" y="1295400"/>
            <a:ext cx="4201975" cy="4572000"/>
          </a:xfrm>
          <a:prstGeom prst="rect">
            <a:avLst/>
          </a:prstGeom>
          <a:ln w="1905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51828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a:xfrm>
            <a:off x="0" y="76200"/>
            <a:ext cx="9144000" cy="1219200"/>
          </a:xfrm>
        </p:spPr>
        <p:txBody>
          <a:bodyPr/>
          <a:lstStyle/>
          <a:p>
            <a:pPr algn="ctr" eaLnBrk="1" hangingPunct="1"/>
            <a:r>
              <a:rPr lang="en-US" altLang="en-US" dirty="0">
                <a:solidFill>
                  <a:srgbClr val="7030A0"/>
                </a:solidFill>
              </a:rPr>
              <a:t>NIH Guidelines – Section IV</a:t>
            </a:r>
          </a:p>
        </p:txBody>
      </p:sp>
      <p:sp>
        <p:nvSpPr>
          <p:cNvPr id="104452" name="Rectangle 3"/>
          <p:cNvSpPr>
            <a:spLocks noGrp="1" noChangeArrowheads="1"/>
          </p:cNvSpPr>
          <p:nvPr>
            <p:ph type="body" idx="1"/>
          </p:nvPr>
        </p:nvSpPr>
        <p:spPr>
          <a:xfrm>
            <a:off x="457200" y="1905000"/>
            <a:ext cx="8247063" cy="4114800"/>
          </a:xfrm>
        </p:spPr>
        <p:txBody>
          <a:bodyPr/>
          <a:lstStyle/>
          <a:p>
            <a:pPr eaLnBrk="1" hangingPunct="1">
              <a:buFont typeface="Wingdings" panose="05000000000000000000" pitchFamily="2" charset="2"/>
              <a:buChar char="§"/>
            </a:pPr>
            <a:r>
              <a:rPr lang="en-US" altLang="en-US" sz="3200" b="1" dirty="0"/>
              <a:t>Roles and Responsibilities</a:t>
            </a:r>
          </a:p>
          <a:p>
            <a:pPr eaLnBrk="1" hangingPunct="1">
              <a:buFont typeface="Wingdings" panose="05000000000000000000" pitchFamily="2" charset="2"/>
              <a:buChar char="§"/>
            </a:pPr>
            <a:endParaRPr lang="en-US" altLang="en-US" sz="800" b="1" dirty="0"/>
          </a:p>
          <a:p>
            <a:pPr lvl="1" eaLnBrk="1" hangingPunct="1">
              <a:buSzPct val="50000"/>
              <a:buFont typeface="Wingdings" panose="05000000000000000000" pitchFamily="2" charset="2"/>
              <a:buChar char="q"/>
            </a:pPr>
            <a:r>
              <a:rPr lang="en-US" altLang="en-US" sz="2800" b="1" dirty="0"/>
              <a:t>Institution</a:t>
            </a:r>
          </a:p>
          <a:p>
            <a:pPr lvl="1" eaLnBrk="1" hangingPunct="1">
              <a:buSzPct val="50000"/>
              <a:buFont typeface="Wingdings" panose="05000000000000000000" pitchFamily="2" charset="2"/>
              <a:buChar char="q"/>
            </a:pPr>
            <a:endParaRPr lang="en-US" altLang="en-US" sz="800" b="1" dirty="0"/>
          </a:p>
          <a:p>
            <a:pPr lvl="1" eaLnBrk="1" hangingPunct="1">
              <a:buSzPct val="50000"/>
              <a:buFont typeface="Wingdings" panose="05000000000000000000" pitchFamily="2" charset="2"/>
              <a:buChar char="q"/>
            </a:pPr>
            <a:r>
              <a:rPr lang="en-US" altLang="en-US" sz="2800" b="1" dirty="0"/>
              <a:t>Institutional Biosafety Committee (IBC)</a:t>
            </a:r>
          </a:p>
          <a:p>
            <a:pPr lvl="1" eaLnBrk="1" hangingPunct="1">
              <a:buSzPct val="50000"/>
              <a:buFont typeface="Wingdings" panose="05000000000000000000" pitchFamily="2" charset="2"/>
              <a:buChar char="q"/>
            </a:pPr>
            <a:endParaRPr lang="en-US" altLang="en-US" sz="800" b="1" dirty="0"/>
          </a:p>
          <a:p>
            <a:pPr lvl="1" eaLnBrk="1" hangingPunct="1">
              <a:buSzPct val="50000"/>
              <a:buFont typeface="Wingdings" panose="05000000000000000000" pitchFamily="2" charset="2"/>
              <a:buChar char="q"/>
            </a:pPr>
            <a:r>
              <a:rPr lang="en-US" altLang="en-US" sz="2800" b="1" dirty="0"/>
              <a:t>Biological Safety Officer (BSO)</a:t>
            </a:r>
          </a:p>
          <a:p>
            <a:pPr lvl="1" eaLnBrk="1" hangingPunct="1">
              <a:buSzPct val="50000"/>
              <a:buFont typeface="Wingdings" panose="05000000000000000000" pitchFamily="2" charset="2"/>
              <a:buChar char="q"/>
            </a:pPr>
            <a:endParaRPr lang="en-US" altLang="en-US" sz="800" b="1" dirty="0"/>
          </a:p>
          <a:p>
            <a:pPr lvl="1" eaLnBrk="1" hangingPunct="1">
              <a:buSzPct val="50000"/>
              <a:buFont typeface="Wingdings" panose="05000000000000000000" pitchFamily="2" charset="2"/>
              <a:buChar char="q"/>
            </a:pPr>
            <a:r>
              <a:rPr lang="en-US" altLang="en-US" sz="2800" b="1" dirty="0"/>
              <a:t>Principal Investigator (PI)</a:t>
            </a:r>
          </a:p>
          <a:p>
            <a:pPr lvl="1" eaLnBrk="1" hangingPunct="1">
              <a:buSzPct val="50000"/>
              <a:buFont typeface="Wingdings" panose="05000000000000000000" pitchFamily="2" charset="2"/>
              <a:buChar char="q"/>
            </a:pPr>
            <a:endParaRPr lang="en-US" altLang="en-US" sz="800" b="1" dirty="0"/>
          </a:p>
          <a:p>
            <a:pPr lvl="1" eaLnBrk="1" hangingPunct="1">
              <a:buSzPct val="50000"/>
              <a:buFont typeface="Wingdings" panose="05000000000000000000" pitchFamily="2" charset="2"/>
              <a:buChar char="q"/>
            </a:pPr>
            <a:r>
              <a:rPr lang="en-US" altLang="en-US" sz="2800" b="1" dirty="0"/>
              <a:t>NIH</a:t>
            </a:r>
          </a:p>
        </p:txBody>
      </p:sp>
    </p:spTree>
    <p:extLst>
      <p:ext uri="{BB962C8B-B14F-4D97-AF65-F5344CB8AC3E}">
        <p14:creationId xmlns:p14="http://schemas.microsoft.com/office/powerpoint/2010/main" val="301505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8100" y="0"/>
            <a:ext cx="9144000" cy="1219200"/>
          </a:xfrm>
        </p:spPr>
        <p:txBody>
          <a:bodyPr/>
          <a:lstStyle/>
          <a:p>
            <a:pPr algn="ctr" eaLnBrk="1" hangingPunct="1"/>
            <a:r>
              <a:rPr lang="en-US" altLang="en-US" sz="4000" i="1" dirty="0">
                <a:solidFill>
                  <a:srgbClr val="7030A0"/>
                </a:solidFill>
                <a:latin typeface="+mn-lt"/>
              </a:rPr>
              <a:t>NIH Guidelines </a:t>
            </a:r>
            <a:r>
              <a:rPr lang="en-US" altLang="en-US" sz="4000" dirty="0">
                <a:solidFill>
                  <a:srgbClr val="7030A0"/>
                </a:solidFill>
                <a:latin typeface="+mn-lt"/>
              </a:rPr>
              <a:t>– Section I </a:t>
            </a:r>
          </a:p>
        </p:txBody>
      </p:sp>
      <p:sp>
        <p:nvSpPr>
          <p:cNvPr id="14340" name="Rectangle 3"/>
          <p:cNvSpPr>
            <a:spLocks noGrp="1" noChangeArrowheads="1"/>
          </p:cNvSpPr>
          <p:nvPr>
            <p:ph type="body" idx="1"/>
          </p:nvPr>
        </p:nvSpPr>
        <p:spPr>
          <a:xfrm>
            <a:off x="228600" y="1219200"/>
            <a:ext cx="8610600" cy="4962525"/>
          </a:xfrm>
        </p:spPr>
        <p:txBody>
          <a:bodyPr>
            <a:normAutofit/>
          </a:bodyPr>
          <a:lstStyle/>
          <a:p>
            <a:pPr lvl="2" eaLnBrk="1" hangingPunct="1">
              <a:lnSpc>
                <a:spcPct val="90000"/>
              </a:lnSpc>
              <a:buFont typeface="Wingdings" panose="05000000000000000000" pitchFamily="2" charset="2"/>
              <a:buChar char="§"/>
            </a:pPr>
            <a:endParaRPr lang="en-US" altLang="en-US" sz="700" b="1" dirty="0"/>
          </a:p>
          <a:p>
            <a:pPr>
              <a:buFont typeface="Wingdings" panose="05000000000000000000" pitchFamily="2" charset="2"/>
              <a:buChar char="§"/>
            </a:pPr>
            <a:r>
              <a:rPr lang="en-US" altLang="en-US" b="1" dirty="0"/>
              <a:t>In the context of the </a:t>
            </a:r>
            <a:r>
              <a:rPr lang="en-US" altLang="en-US" b="1" i="1" dirty="0"/>
              <a:t>NIH Guidelines,</a:t>
            </a:r>
            <a:r>
              <a:rPr lang="en-US" altLang="en-US" b="1" dirty="0"/>
              <a:t> recombinant and synthetic nucleic acids are defined as:</a:t>
            </a:r>
          </a:p>
          <a:p>
            <a:pPr>
              <a:buFont typeface="Wingdings" panose="05000000000000000000" pitchFamily="2" charset="2"/>
              <a:buChar char="§"/>
            </a:pPr>
            <a:endParaRPr lang="en-US" altLang="en-US" sz="1000" b="1" dirty="0"/>
          </a:p>
          <a:p>
            <a:pPr lvl="1">
              <a:buSzPct val="50000"/>
              <a:buFont typeface="Wingdings" panose="05000000000000000000" pitchFamily="2" charset="2"/>
              <a:buChar char="q"/>
            </a:pPr>
            <a:r>
              <a:rPr lang="en-US" altLang="en-US" sz="1800" b="1" dirty="0"/>
              <a:t>(</a:t>
            </a:r>
            <a:r>
              <a:rPr lang="en-US" altLang="en-US" sz="1800" b="1" dirty="0" err="1"/>
              <a:t>i</a:t>
            </a:r>
            <a:r>
              <a:rPr lang="en-US" altLang="en-US" sz="1800" b="1" dirty="0"/>
              <a:t>) molecules that a) are constructed by joining nucleic acid molecules and b) can replicate in a living cell, i.e. recombinant nucleic acids;</a:t>
            </a:r>
            <a:r>
              <a:rPr lang="en-US" altLang="en-US" sz="1000" b="1" dirty="0"/>
              <a:t> </a:t>
            </a:r>
          </a:p>
          <a:p>
            <a:pPr lvl="1">
              <a:buSzPct val="50000"/>
              <a:buFont typeface="Wingdings" panose="05000000000000000000" pitchFamily="2" charset="2"/>
              <a:buChar char="q"/>
            </a:pPr>
            <a:r>
              <a:rPr lang="en-US" altLang="en-US" sz="1800" b="1" dirty="0"/>
              <a:t>(ii) nucleic acid molecules that are chemically or by other means synthesized or amplified, including those that are chemically or otherwise modified but can base pair with naturally occurring nucleic acid molecules, i.e. synthetic nucleic acids; or</a:t>
            </a:r>
            <a:r>
              <a:rPr lang="en-US" altLang="en-US" sz="1000" b="1" dirty="0"/>
              <a:t> </a:t>
            </a:r>
          </a:p>
          <a:p>
            <a:pPr lvl="1">
              <a:buSzPct val="50000"/>
              <a:buFont typeface="Wingdings" panose="05000000000000000000" pitchFamily="2" charset="2"/>
              <a:buChar char="q"/>
            </a:pPr>
            <a:r>
              <a:rPr lang="en-US" altLang="en-US" sz="1800" b="1" dirty="0"/>
              <a:t>(iii) molecules that result from the replication of those described in (</a:t>
            </a:r>
            <a:r>
              <a:rPr lang="en-US" altLang="en-US" sz="1800" b="1" dirty="0" err="1"/>
              <a:t>i</a:t>
            </a:r>
            <a:r>
              <a:rPr lang="en-US" altLang="en-US" sz="1800" b="1" dirty="0"/>
              <a:t>) or (ii) above. </a:t>
            </a:r>
          </a:p>
          <a:p>
            <a:pPr lvl="2" eaLnBrk="1" hangingPunct="1">
              <a:lnSpc>
                <a:spcPct val="90000"/>
              </a:lnSpc>
              <a:buFont typeface="Wingdings" panose="05000000000000000000" pitchFamily="2" charset="2"/>
              <a:buChar char="§"/>
            </a:pPr>
            <a:endParaRPr lang="en-US" altLang="en-US" sz="800" b="1" dirty="0"/>
          </a:p>
        </p:txBody>
      </p:sp>
    </p:spTree>
    <p:extLst>
      <p:ext uri="{BB962C8B-B14F-4D97-AF65-F5344CB8AC3E}">
        <p14:creationId xmlns:p14="http://schemas.microsoft.com/office/powerpoint/2010/main" val="2404077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a:xfrm>
            <a:off x="0" y="0"/>
            <a:ext cx="9128125" cy="1219200"/>
          </a:xfrm>
        </p:spPr>
        <p:txBody>
          <a:bodyPr>
            <a:normAutofit fontScale="90000"/>
          </a:bodyPr>
          <a:lstStyle/>
          <a:p>
            <a:pPr algn="ctr" eaLnBrk="1" hangingPunct="1"/>
            <a:r>
              <a:rPr lang="en-US" altLang="en-US" dirty="0">
                <a:solidFill>
                  <a:srgbClr val="7030A0"/>
                </a:solidFill>
              </a:rPr>
              <a:t>Institutional Responsibilities                        under the </a:t>
            </a:r>
            <a:r>
              <a:rPr lang="en-US" altLang="en-US" i="1" dirty="0">
                <a:solidFill>
                  <a:srgbClr val="7030A0"/>
                </a:solidFill>
              </a:rPr>
              <a:t>NIH Guidelines</a:t>
            </a:r>
          </a:p>
        </p:txBody>
      </p:sp>
      <p:sp>
        <p:nvSpPr>
          <p:cNvPr id="106500" name="Rectangle 3"/>
          <p:cNvSpPr>
            <a:spLocks noGrp="1" noChangeArrowheads="1"/>
          </p:cNvSpPr>
          <p:nvPr>
            <p:ph type="body" idx="1"/>
          </p:nvPr>
        </p:nvSpPr>
        <p:spPr>
          <a:xfrm>
            <a:off x="76200" y="1524000"/>
            <a:ext cx="8915400" cy="5105400"/>
          </a:xfrm>
        </p:spPr>
        <p:txBody>
          <a:bodyPr>
            <a:normAutofit fontScale="92500" lnSpcReduction="10000"/>
          </a:bodyPr>
          <a:lstStyle/>
          <a:p>
            <a:pPr eaLnBrk="1" hangingPunct="1">
              <a:lnSpc>
                <a:spcPct val="80000"/>
              </a:lnSpc>
              <a:buFont typeface="Wingdings" panose="05000000000000000000" pitchFamily="2" charset="2"/>
              <a:buChar char="§"/>
            </a:pPr>
            <a:r>
              <a:rPr lang="en-US" altLang="en-US" b="1" dirty="0">
                <a:cs typeface="Times New Roman" panose="02020603050405020304" pitchFamily="18" charset="0"/>
              </a:rPr>
              <a:t>The Institution shall:</a:t>
            </a:r>
          </a:p>
          <a:p>
            <a:pPr eaLnBrk="1" hangingPunct="1">
              <a:lnSpc>
                <a:spcPct val="80000"/>
              </a:lnSpc>
              <a:buFont typeface="Wingdings" panose="05000000000000000000" pitchFamily="2" charset="2"/>
              <a:buChar char="§"/>
            </a:pPr>
            <a:endParaRPr lang="en-US" altLang="en-US" sz="800" b="1" dirty="0">
              <a:cs typeface="Times New Roman" panose="02020603050405020304" pitchFamily="18" charset="0"/>
            </a:endParaRPr>
          </a:p>
          <a:p>
            <a:pPr eaLnBrk="1" hangingPunct="1">
              <a:lnSpc>
                <a:spcPct val="80000"/>
              </a:lnSpc>
              <a:buFontTx/>
              <a:buNone/>
            </a:pPr>
            <a:endParaRPr lang="en-US" altLang="en-US" sz="800" b="1" dirty="0">
              <a:cs typeface="Times New Roman" panose="02020603050405020304" pitchFamily="18" charset="0"/>
            </a:endParaRPr>
          </a:p>
          <a:p>
            <a:pPr lvl="1" eaLnBrk="1" hangingPunct="1">
              <a:lnSpc>
                <a:spcPct val="80000"/>
              </a:lnSpc>
              <a:buSzPct val="50000"/>
              <a:buFont typeface="Wingdings" panose="05000000000000000000" pitchFamily="2" charset="2"/>
              <a:buChar char="q"/>
            </a:pPr>
            <a:r>
              <a:rPr lang="en-US" altLang="en-US" sz="2200" b="1" dirty="0">
                <a:cs typeface="Times New Roman" panose="02020603050405020304" pitchFamily="18" charset="0"/>
              </a:rPr>
              <a:t>Establish and implement policies for the safe conduct of research subject to the </a:t>
            </a:r>
            <a:r>
              <a:rPr lang="en-US" altLang="en-US" sz="2200" b="1" i="1" dirty="0">
                <a:cs typeface="Times New Roman" panose="02020603050405020304" pitchFamily="18" charset="0"/>
              </a:rPr>
              <a:t>NIH</a:t>
            </a:r>
            <a:r>
              <a:rPr lang="en-US" altLang="en-US" sz="2200" b="1" dirty="0">
                <a:cs typeface="Times New Roman" panose="02020603050405020304" pitchFamily="18" charset="0"/>
              </a:rPr>
              <a:t> </a:t>
            </a:r>
            <a:r>
              <a:rPr lang="en-US" altLang="en-US" sz="2200" b="1" i="1" dirty="0">
                <a:cs typeface="Times New Roman" panose="02020603050405020304" pitchFamily="18" charset="0"/>
              </a:rPr>
              <a:t>Guidelines</a:t>
            </a:r>
          </a:p>
          <a:p>
            <a:pPr lvl="1" eaLnBrk="1" hangingPunct="1">
              <a:lnSpc>
                <a:spcPct val="80000"/>
              </a:lnSpc>
              <a:buSzPct val="50000"/>
              <a:buFont typeface="Wingdings" panose="05000000000000000000" pitchFamily="2" charset="2"/>
              <a:buChar char="q"/>
            </a:pPr>
            <a:endParaRPr lang="en-US" altLang="en-US" sz="2200" b="1" dirty="0">
              <a:cs typeface="Times New Roman" panose="02020603050405020304" pitchFamily="18" charset="0"/>
            </a:endParaRPr>
          </a:p>
          <a:p>
            <a:pPr lvl="1" eaLnBrk="1" hangingPunct="1">
              <a:lnSpc>
                <a:spcPct val="80000"/>
              </a:lnSpc>
              <a:buSzPct val="50000"/>
              <a:buFont typeface="Wingdings" panose="05000000000000000000" pitchFamily="2" charset="2"/>
              <a:buChar char="q"/>
            </a:pPr>
            <a:r>
              <a:rPr lang="en-US" altLang="en-US" sz="2200" b="1" dirty="0">
                <a:cs typeface="Times New Roman" panose="02020603050405020304" pitchFamily="18" charset="0"/>
              </a:rPr>
              <a:t>Establish an Institutional Biosafety Committee</a:t>
            </a:r>
          </a:p>
          <a:p>
            <a:pPr lvl="1" eaLnBrk="1" hangingPunct="1">
              <a:lnSpc>
                <a:spcPct val="80000"/>
              </a:lnSpc>
              <a:buSzPct val="50000"/>
              <a:buFont typeface="Wingdings" panose="05000000000000000000" pitchFamily="2" charset="2"/>
              <a:buChar char="q"/>
            </a:pPr>
            <a:endParaRPr lang="en-US" altLang="en-US" sz="2200" b="1" dirty="0">
              <a:cs typeface="Times New Roman" panose="02020603050405020304" pitchFamily="18" charset="0"/>
            </a:endParaRPr>
          </a:p>
          <a:p>
            <a:pPr lvl="1" eaLnBrk="1" hangingPunct="1">
              <a:lnSpc>
                <a:spcPct val="80000"/>
              </a:lnSpc>
              <a:buSzPct val="50000"/>
              <a:buFont typeface="Wingdings" panose="05000000000000000000" pitchFamily="2" charset="2"/>
              <a:buChar char="q"/>
            </a:pPr>
            <a:r>
              <a:rPr lang="en-US" altLang="en-US" sz="2200" b="1" dirty="0">
                <a:cs typeface="Times New Roman" panose="02020603050405020304" pitchFamily="18" charset="0"/>
              </a:rPr>
              <a:t>Assist and ensure compliance with the </a:t>
            </a:r>
            <a:r>
              <a:rPr lang="en-US" altLang="en-US" sz="2200" b="1" i="1" dirty="0">
                <a:cs typeface="Times New Roman" panose="02020603050405020304" pitchFamily="18" charset="0"/>
              </a:rPr>
              <a:t>NIH Guidelines</a:t>
            </a:r>
            <a:r>
              <a:rPr lang="en-US" altLang="en-US" sz="2200" b="1" dirty="0">
                <a:cs typeface="Times New Roman" panose="02020603050405020304" pitchFamily="18" charset="0"/>
              </a:rPr>
              <a:t> by investigators </a:t>
            </a:r>
          </a:p>
          <a:p>
            <a:pPr lvl="1" eaLnBrk="1" hangingPunct="1">
              <a:lnSpc>
                <a:spcPct val="80000"/>
              </a:lnSpc>
              <a:buSzPct val="50000"/>
              <a:buFont typeface="Wingdings" panose="05000000000000000000" pitchFamily="2" charset="2"/>
              <a:buChar char="q"/>
            </a:pPr>
            <a:endParaRPr lang="en-US" altLang="en-US" sz="2200" b="1" dirty="0">
              <a:cs typeface="Times New Roman" panose="02020603050405020304" pitchFamily="18" charset="0"/>
            </a:endParaRPr>
          </a:p>
          <a:p>
            <a:pPr lvl="1" eaLnBrk="1" hangingPunct="1">
              <a:lnSpc>
                <a:spcPct val="80000"/>
              </a:lnSpc>
              <a:buSzPct val="50000"/>
              <a:buFont typeface="Wingdings" panose="05000000000000000000" pitchFamily="2" charset="2"/>
              <a:buChar char="q"/>
            </a:pPr>
            <a:r>
              <a:rPr lang="en-US" altLang="en-US" sz="2200" b="1" dirty="0">
                <a:cs typeface="Times New Roman" panose="02020603050405020304" pitchFamily="18" charset="0"/>
              </a:rPr>
              <a:t>Ensure appropriate training for IBC members and staff, PIs, laboratory staff</a:t>
            </a:r>
          </a:p>
          <a:p>
            <a:pPr lvl="1" eaLnBrk="1" hangingPunct="1">
              <a:lnSpc>
                <a:spcPct val="80000"/>
              </a:lnSpc>
              <a:buSzPct val="50000"/>
              <a:buFont typeface="Wingdings" panose="05000000000000000000" pitchFamily="2" charset="2"/>
              <a:buChar char="q"/>
            </a:pPr>
            <a:endParaRPr lang="en-US" altLang="en-US" sz="2200" b="1" dirty="0">
              <a:cs typeface="Times New Roman" panose="02020603050405020304" pitchFamily="18" charset="0"/>
            </a:endParaRPr>
          </a:p>
          <a:p>
            <a:pPr lvl="1" eaLnBrk="1" hangingPunct="1">
              <a:lnSpc>
                <a:spcPct val="80000"/>
              </a:lnSpc>
              <a:buSzPct val="50000"/>
              <a:buFont typeface="Wingdings" panose="05000000000000000000" pitchFamily="2" charset="2"/>
              <a:buChar char="q"/>
            </a:pPr>
            <a:r>
              <a:rPr lang="en-US" altLang="en-US" sz="2200" b="1" dirty="0">
                <a:cs typeface="Times New Roman" panose="02020603050405020304" pitchFamily="18" charset="0"/>
              </a:rPr>
              <a:t>Determine necessity for health surveillance of personnel</a:t>
            </a:r>
          </a:p>
          <a:p>
            <a:pPr lvl="1" eaLnBrk="1" hangingPunct="1">
              <a:lnSpc>
                <a:spcPct val="80000"/>
              </a:lnSpc>
              <a:buSzPct val="50000"/>
              <a:buFont typeface="Wingdings" panose="05000000000000000000" pitchFamily="2" charset="2"/>
              <a:buChar char="q"/>
            </a:pPr>
            <a:endParaRPr lang="en-US" altLang="en-US" sz="2200" b="1" dirty="0">
              <a:cs typeface="Times New Roman" panose="02020603050405020304" pitchFamily="18" charset="0"/>
            </a:endParaRPr>
          </a:p>
          <a:p>
            <a:pPr lvl="1" eaLnBrk="1" hangingPunct="1">
              <a:lnSpc>
                <a:spcPct val="80000"/>
              </a:lnSpc>
              <a:buSzPct val="50000"/>
              <a:buFont typeface="Wingdings" panose="05000000000000000000" pitchFamily="2" charset="2"/>
              <a:buChar char="q"/>
            </a:pPr>
            <a:r>
              <a:rPr lang="en-US" altLang="en-US" sz="2200" b="1" dirty="0">
                <a:cs typeface="Times New Roman" panose="02020603050405020304" pitchFamily="18" charset="0"/>
              </a:rPr>
              <a:t>Report any significant accidents, incidents or violations to NIH OSP within 30 days</a:t>
            </a:r>
            <a:r>
              <a:rPr lang="en-US" altLang="en-US" sz="2200" dirty="0">
                <a:cs typeface="Times New Roman" panose="02020603050405020304" pitchFamily="18" charset="0"/>
              </a:rPr>
              <a:t> </a:t>
            </a:r>
            <a:r>
              <a:rPr lang="en-US" altLang="en-US" sz="2200" b="1" dirty="0">
                <a:cs typeface="Times New Roman" panose="02020603050405020304" pitchFamily="18" charset="0"/>
              </a:rPr>
              <a:t>(or immediately as required)		</a:t>
            </a:r>
            <a:r>
              <a:rPr lang="en-US" altLang="en-US" b="1" dirty="0">
                <a:cs typeface="Times New Roman" panose="02020603050405020304" pitchFamily="18" charset="0"/>
              </a:rPr>
              <a:t>		</a:t>
            </a:r>
            <a:r>
              <a:rPr lang="en-US" altLang="en-US" dirty="0">
                <a:cs typeface="Times New Roman" panose="02020603050405020304" pitchFamily="18" charset="0"/>
              </a:rPr>
              <a:t>		</a:t>
            </a:r>
          </a:p>
        </p:txBody>
      </p:sp>
    </p:spTree>
    <p:extLst>
      <p:ext uri="{BB962C8B-B14F-4D97-AF65-F5344CB8AC3E}">
        <p14:creationId xmlns:p14="http://schemas.microsoft.com/office/powerpoint/2010/main" val="2148241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a:xfrm>
            <a:off x="0" y="76200"/>
            <a:ext cx="9144000" cy="1219200"/>
          </a:xfrm>
        </p:spPr>
        <p:txBody>
          <a:bodyPr>
            <a:normAutofit fontScale="90000"/>
          </a:bodyPr>
          <a:lstStyle/>
          <a:p>
            <a:pPr algn="ctr" eaLnBrk="1" hangingPunct="1"/>
            <a:r>
              <a:rPr lang="en-US" altLang="en-US" dirty="0">
                <a:solidFill>
                  <a:srgbClr val="7030A0"/>
                </a:solidFill>
              </a:rPr>
              <a:t>PI Responsibilities                                         under the </a:t>
            </a:r>
            <a:r>
              <a:rPr lang="en-US" altLang="en-US" i="1" dirty="0">
                <a:solidFill>
                  <a:srgbClr val="7030A0"/>
                </a:solidFill>
              </a:rPr>
              <a:t>NIH Guidelines</a:t>
            </a:r>
          </a:p>
        </p:txBody>
      </p:sp>
      <p:sp>
        <p:nvSpPr>
          <p:cNvPr id="108548" name="Rectangle 3"/>
          <p:cNvSpPr>
            <a:spLocks noGrp="1" noChangeArrowheads="1"/>
          </p:cNvSpPr>
          <p:nvPr>
            <p:ph type="body" idx="1"/>
          </p:nvPr>
        </p:nvSpPr>
        <p:spPr>
          <a:xfrm>
            <a:off x="228600" y="1828800"/>
            <a:ext cx="8763000" cy="4114800"/>
          </a:xfrm>
        </p:spPr>
        <p:txBody>
          <a:bodyPr>
            <a:normAutofit/>
          </a:bodyPr>
          <a:lstStyle/>
          <a:p>
            <a:pPr eaLnBrk="1" hangingPunct="1">
              <a:lnSpc>
                <a:spcPct val="90000"/>
              </a:lnSpc>
              <a:buFont typeface="Wingdings" panose="05000000000000000000" pitchFamily="2" charset="2"/>
              <a:buChar char="§"/>
            </a:pPr>
            <a:r>
              <a:rPr lang="en-US" altLang="en-US" sz="2400" b="1" dirty="0">
                <a:cs typeface="Times New Roman" panose="02020603050405020304" pitchFamily="18" charset="0"/>
              </a:rPr>
              <a:t>The Principal Investigator shall (among other things):</a:t>
            </a:r>
          </a:p>
          <a:p>
            <a:pPr eaLnBrk="1" hangingPunct="1">
              <a:lnSpc>
                <a:spcPct val="90000"/>
              </a:lnSpc>
              <a:buFontTx/>
              <a:buNone/>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Initiate or modify no research  subject to the </a:t>
            </a:r>
            <a:r>
              <a:rPr lang="en-US" altLang="en-US" sz="2000" b="1" i="1" dirty="0">
                <a:cs typeface="Times New Roman" panose="02020603050405020304" pitchFamily="18" charset="0"/>
              </a:rPr>
              <a:t>NIH Guidelines</a:t>
            </a:r>
            <a:r>
              <a:rPr lang="en-US" altLang="en-US" sz="2000" b="1" dirty="0">
                <a:cs typeface="Times New Roman" panose="02020603050405020304" pitchFamily="18" charset="0"/>
              </a:rPr>
              <a:t> which requires IBC approval until approval is granted</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Determine whether experiments are covered under III-E and notify the IBC as appropriate</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Be adequately trained in good microbiological techniques</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Adhere to IBC emergency plans for spills and personnel contamination</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Report any significant problems or violations to NIH OSP within 30 days (or immediately as required)				</a:t>
            </a:r>
            <a:r>
              <a:rPr lang="en-US" altLang="en-US" sz="1400" dirty="0">
                <a:cs typeface="Times New Roman" panose="02020603050405020304" pitchFamily="18" charset="0"/>
              </a:rPr>
              <a:t>	</a:t>
            </a:r>
          </a:p>
        </p:txBody>
      </p:sp>
    </p:spTree>
    <p:extLst>
      <p:ext uri="{BB962C8B-B14F-4D97-AF65-F5344CB8AC3E}">
        <p14:creationId xmlns:p14="http://schemas.microsoft.com/office/powerpoint/2010/main" val="3362123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a:xfrm>
            <a:off x="0" y="0"/>
            <a:ext cx="9123363" cy="1219200"/>
          </a:xfrm>
        </p:spPr>
        <p:txBody>
          <a:bodyPr>
            <a:normAutofit fontScale="90000"/>
          </a:bodyPr>
          <a:lstStyle/>
          <a:p>
            <a:pPr algn="ctr" eaLnBrk="1" hangingPunct="1"/>
            <a:r>
              <a:rPr lang="en-US" altLang="en-US" dirty="0">
                <a:solidFill>
                  <a:srgbClr val="7030A0"/>
                </a:solidFill>
              </a:rPr>
              <a:t>NIH Responsibilities                                      under the </a:t>
            </a:r>
            <a:r>
              <a:rPr lang="en-US" altLang="en-US" i="1" dirty="0">
                <a:solidFill>
                  <a:srgbClr val="7030A0"/>
                </a:solidFill>
              </a:rPr>
              <a:t>NIH Guidelines</a:t>
            </a:r>
          </a:p>
        </p:txBody>
      </p:sp>
      <p:sp>
        <p:nvSpPr>
          <p:cNvPr id="56324" name="Rectangle 3"/>
          <p:cNvSpPr>
            <a:spLocks noGrp="1" noChangeArrowheads="1"/>
          </p:cNvSpPr>
          <p:nvPr>
            <p:ph type="body" idx="1"/>
          </p:nvPr>
        </p:nvSpPr>
        <p:spPr>
          <a:xfrm>
            <a:off x="58738" y="1752600"/>
            <a:ext cx="9064625" cy="4038600"/>
          </a:xfrm>
        </p:spPr>
        <p:txBody>
          <a:bodyPr>
            <a:normAutofit/>
          </a:bodyPr>
          <a:lstStyle/>
          <a:p>
            <a:pPr eaLnBrk="1" hangingPunct="1">
              <a:lnSpc>
                <a:spcPct val="90000"/>
              </a:lnSpc>
              <a:buFont typeface="Wingdings" pitchFamily="2" charset="2"/>
              <a:buChar char="§"/>
              <a:defRPr/>
            </a:pPr>
            <a:r>
              <a:rPr lang="en-US" altLang="en-US" b="1" dirty="0">
                <a:cs typeface="Times New Roman" pitchFamily="18" charset="0"/>
              </a:rPr>
              <a:t>NIH OSP (</a:t>
            </a:r>
            <a:r>
              <a:rPr lang="en-US" altLang="en-US" b="1" i="1" dirty="0">
                <a:cs typeface="Times New Roman" pitchFamily="18" charset="0"/>
              </a:rPr>
              <a:t>on behalf of the NIH Director</a:t>
            </a:r>
            <a:r>
              <a:rPr lang="en-US" altLang="en-US" b="1" dirty="0">
                <a:cs typeface="Times New Roman" pitchFamily="18" charset="0"/>
              </a:rPr>
              <a:t>)</a:t>
            </a:r>
            <a:endParaRPr lang="en-US" altLang="en-US" sz="700" b="1" dirty="0">
              <a:cs typeface="Times New Roman" pitchFamily="18" charset="0"/>
            </a:endParaRPr>
          </a:p>
          <a:p>
            <a:pPr eaLnBrk="1" hangingPunct="1">
              <a:lnSpc>
                <a:spcPct val="90000"/>
              </a:lnSpc>
              <a:buFontTx/>
              <a:buNone/>
              <a:defRPr/>
            </a:pPr>
            <a:endParaRPr lang="en-US" altLang="en-US" sz="800" b="1" dirty="0">
              <a:cs typeface="Times New Roman" pitchFamily="18" charset="0"/>
            </a:endParaRPr>
          </a:p>
          <a:p>
            <a:pPr marL="457200" lvl="1" indent="0" eaLnBrk="1" hangingPunct="1">
              <a:lnSpc>
                <a:spcPct val="90000"/>
              </a:lnSpc>
              <a:buSzPct val="50000"/>
              <a:buFontTx/>
              <a:buNone/>
              <a:defRPr/>
            </a:pPr>
            <a:endParaRPr lang="en-US" altLang="en-US" sz="800" b="1" dirty="0">
              <a:cs typeface="Times New Roman" pitchFamily="18" charset="0"/>
            </a:endParaRPr>
          </a:p>
          <a:p>
            <a:pPr lvl="1" eaLnBrk="1" hangingPunct="1">
              <a:lnSpc>
                <a:spcPct val="90000"/>
              </a:lnSpc>
              <a:buSzPct val="50000"/>
              <a:buFont typeface="Wingdings" pitchFamily="2" charset="2"/>
              <a:buChar char="q"/>
              <a:defRPr/>
            </a:pPr>
            <a:r>
              <a:rPr lang="en-US" altLang="en-US" b="1" dirty="0">
                <a:cs typeface="Times New Roman" pitchFamily="18" charset="0"/>
              </a:rPr>
              <a:t>Conducting and supporting training of IBCs, BSOs, investigators, laboratory staff</a:t>
            </a:r>
          </a:p>
          <a:p>
            <a:pPr lvl="1" eaLnBrk="1" hangingPunct="1">
              <a:lnSpc>
                <a:spcPct val="90000"/>
              </a:lnSpc>
              <a:buSzPct val="50000"/>
              <a:buFont typeface="Wingdings" pitchFamily="2" charset="2"/>
              <a:buChar char="q"/>
              <a:defRPr/>
            </a:pPr>
            <a:endParaRPr lang="en-US" altLang="en-US" sz="800" b="1" dirty="0">
              <a:cs typeface="Times New Roman" pitchFamily="18" charset="0"/>
            </a:endParaRPr>
          </a:p>
          <a:p>
            <a:pPr lvl="1" eaLnBrk="1" hangingPunct="1">
              <a:lnSpc>
                <a:spcPct val="90000"/>
              </a:lnSpc>
              <a:buSzPct val="50000"/>
              <a:buFont typeface="Wingdings" pitchFamily="2" charset="2"/>
              <a:buChar char="q"/>
              <a:defRPr/>
            </a:pPr>
            <a:endParaRPr lang="en-US" altLang="en-US" sz="800" b="1" dirty="0">
              <a:cs typeface="Times New Roman" pitchFamily="18" charset="0"/>
            </a:endParaRPr>
          </a:p>
          <a:p>
            <a:pPr lvl="1" eaLnBrk="1" hangingPunct="1">
              <a:lnSpc>
                <a:spcPct val="90000"/>
              </a:lnSpc>
              <a:buSzPct val="50000"/>
              <a:buFont typeface="Wingdings" pitchFamily="2" charset="2"/>
              <a:buChar char="q"/>
              <a:defRPr/>
            </a:pPr>
            <a:r>
              <a:rPr lang="en-US" altLang="en-US" b="1" dirty="0">
                <a:cs typeface="Times New Roman" pitchFamily="18" charset="0"/>
              </a:rPr>
              <a:t>Review of certain basic recombinant or synthetic nucleic acid molecule experiments</a:t>
            </a:r>
          </a:p>
          <a:p>
            <a:pPr lvl="1" eaLnBrk="1" hangingPunct="1">
              <a:lnSpc>
                <a:spcPct val="90000"/>
              </a:lnSpc>
              <a:buFont typeface="Wingdings" pitchFamily="2" charset="2"/>
              <a:buChar char="§"/>
              <a:defRPr/>
            </a:pPr>
            <a:endParaRPr lang="en-US" altLang="en-US" sz="800" b="1" dirty="0">
              <a:cs typeface="Times New Roman" pitchFamily="18" charset="0"/>
            </a:endParaRPr>
          </a:p>
          <a:p>
            <a:pPr lvl="1" eaLnBrk="1" hangingPunct="1">
              <a:lnSpc>
                <a:spcPct val="90000"/>
              </a:lnSpc>
              <a:buSzPct val="50000"/>
              <a:buFont typeface="Wingdings" pitchFamily="2" charset="2"/>
              <a:buChar char="q"/>
              <a:defRPr/>
            </a:pPr>
            <a:r>
              <a:rPr lang="en-US" altLang="en-US" sz="2000" b="1" dirty="0">
                <a:cs typeface="Times New Roman" pitchFamily="18" charset="0"/>
              </a:rPr>
              <a:t>“</a:t>
            </a:r>
            <a:r>
              <a:rPr lang="en-US" altLang="en-US" b="1" dirty="0">
                <a:cs typeface="Times New Roman" pitchFamily="18" charset="0"/>
              </a:rPr>
              <a:t>Minor actions”</a:t>
            </a:r>
            <a:r>
              <a:rPr lang="en-US" altLang="en-US" sz="2800" b="1" dirty="0">
                <a:cs typeface="Times New Roman" pitchFamily="18" charset="0"/>
              </a:rPr>
              <a:t> </a:t>
            </a:r>
          </a:p>
          <a:p>
            <a:pPr lvl="2" eaLnBrk="1" hangingPunct="1">
              <a:lnSpc>
                <a:spcPct val="90000"/>
              </a:lnSpc>
              <a:buFont typeface="Wingdings" pitchFamily="2" charset="2"/>
              <a:buChar char="§"/>
              <a:defRPr/>
            </a:pPr>
            <a:r>
              <a:rPr lang="en-US" altLang="en-US" b="1" dirty="0">
                <a:cs typeface="Times New Roman" pitchFamily="18" charset="0"/>
              </a:rPr>
              <a:t>Changes not requiring approval by the NIH Director</a:t>
            </a:r>
            <a:r>
              <a:rPr lang="en-US" altLang="en-US" dirty="0">
                <a:cs typeface="Times New Roman" pitchFamily="18" charset="0"/>
              </a:rPr>
              <a:t> </a:t>
            </a:r>
          </a:p>
          <a:p>
            <a:pPr eaLnBrk="1" hangingPunct="1">
              <a:lnSpc>
                <a:spcPct val="90000"/>
              </a:lnSpc>
              <a:defRPr/>
            </a:pPr>
            <a:endParaRPr lang="en-US" altLang="en-US" sz="2000" dirty="0"/>
          </a:p>
        </p:txBody>
      </p:sp>
    </p:spTree>
    <p:extLst>
      <p:ext uri="{BB962C8B-B14F-4D97-AF65-F5344CB8AC3E}">
        <p14:creationId xmlns:p14="http://schemas.microsoft.com/office/powerpoint/2010/main" val="442799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a:xfrm>
            <a:off x="0" y="0"/>
            <a:ext cx="9144000" cy="1219200"/>
          </a:xfrm>
        </p:spPr>
        <p:txBody>
          <a:bodyPr/>
          <a:lstStyle/>
          <a:p>
            <a:pPr algn="ctr" eaLnBrk="1" hangingPunct="1"/>
            <a:r>
              <a:rPr lang="en-US" altLang="en-US" sz="3200" dirty="0">
                <a:solidFill>
                  <a:srgbClr val="7030A0"/>
                </a:solidFill>
              </a:rPr>
              <a:t>NIH OSP Responsibilities                   </a:t>
            </a:r>
            <a:br>
              <a:rPr lang="en-US" altLang="en-US" sz="3200" dirty="0">
                <a:solidFill>
                  <a:srgbClr val="7030A0"/>
                </a:solidFill>
              </a:rPr>
            </a:br>
            <a:r>
              <a:rPr lang="en-US" altLang="en-US" sz="3200" dirty="0">
                <a:solidFill>
                  <a:srgbClr val="7030A0"/>
                </a:solidFill>
              </a:rPr>
              <a:t>under the </a:t>
            </a:r>
            <a:r>
              <a:rPr lang="en-US" altLang="en-US" sz="3200" i="1" dirty="0">
                <a:solidFill>
                  <a:srgbClr val="7030A0"/>
                </a:solidFill>
              </a:rPr>
              <a:t>NIH Guidelines</a:t>
            </a:r>
          </a:p>
        </p:txBody>
      </p:sp>
      <p:sp>
        <p:nvSpPr>
          <p:cNvPr id="112644" name="Rectangle 3"/>
          <p:cNvSpPr>
            <a:spLocks noGrp="1" noChangeArrowheads="1"/>
          </p:cNvSpPr>
          <p:nvPr>
            <p:ph type="body" idx="1"/>
          </p:nvPr>
        </p:nvSpPr>
        <p:spPr>
          <a:xfrm>
            <a:off x="152400" y="1600200"/>
            <a:ext cx="8839200" cy="4419600"/>
          </a:xfrm>
        </p:spPr>
        <p:txBody>
          <a:bodyPr>
            <a:normAutofit lnSpcReduction="10000"/>
          </a:bodyPr>
          <a:lstStyle/>
          <a:p>
            <a:pPr eaLnBrk="1" hangingPunct="1">
              <a:lnSpc>
                <a:spcPct val="90000"/>
              </a:lnSpc>
              <a:buFont typeface="Wingdings" panose="05000000000000000000" pitchFamily="2" charset="2"/>
              <a:buChar char="§"/>
            </a:pPr>
            <a:r>
              <a:rPr lang="en-US" altLang="en-US" b="1" dirty="0"/>
              <a:t>Basic experiments reviewed by NIH OSP</a:t>
            </a:r>
          </a:p>
          <a:p>
            <a:pPr eaLnBrk="1" hangingPunct="1">
              <a:lnSpc>
                <a:spcPct val="90000"/>
              </a:lnSpc>
              <a:buFontTx/>
              <a:buNone/>
            </a:pPr>
            <a:endParaRPr lang="en-US" altLang="en-US" sz="800" b="1" dirty="0"/>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Deliberate transfer of drug resistance trait to microorganisms not known to acquire the trait naturally, if it could compromise disease control</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Cloning of toxin molecules with LD</a:t>
            </a:r>
            <a:r>
              <a:rPr lang="en-US" altLang="en-US" sz="2000" b="1" baseline="-25000" dirty="0">
                <a:cs typeface="Times New Roman" panose="02020603050405020304" pitchFamily="18" charset="0"/>
              </a:rPr>
              <a:t>50</a:t>
            </a:r>
            <a:r>
              <a:rPr lang="en-US" altLang="en-US" sz="2000" b="1" dirty="0">
                <a:cs typeface="Times New Roman" panose="02020603050405020304" pitchFamily="18" charset="0"/>
              </a:rPr>
              <a:t> &lt;100 ng/Kg bodyweight</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Recombinant or synthetic nucleic acid molecules from restricted agents transferred to nonpathogenic prokaryotes or lower eukaryotes</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Recombinant or synthetic nucleic acid molecules from nonpathogenic prokaryotes or lower eukaryotes transferred to restricted agents</a:t>
            </a:r>
          </a:p>
          <a:p>
            <a:pPr lvl="1" eaLnBrk="1" hangingPunct="1">
              <a:lnSpc>
                <a:spcPct val="90000"/>
              </a:lnSpc>
              <a:buSzPct val="50000"/>
              <a:buFont typeface="Wingdings" panose="05000000000000000000" pitchFamily="2" charset="2"/>
              <a:buChar char="q"/>
            </a:pPr>
            <a:endParaRPr lang="en-US" altLang="en-US" sz="800" b="1" dirty="0">
              <a:cs typeface="Times New Roman" panose="02020603050405020304" pitchFamily="18" charset="0"/>
            </a:endParaRPr>
          </a:p>
          <a:p>
            <a:pPr lvl="1" eaLnBrk="1" hangingPunct="1">
              <a:lnSpc>
                <a:spcPct val="90000"/>
              </a:lnSpc>
              <a:buSzPct val="50000"/>
              <a:buFont typeface="Wingdings" panose="05000000000000000000" pitchFamily="2" charset="2"/>
              <a:buChar char="q"/>
            </a:pPr>
            <a:r>
              <a:rPr lang="en-US" altLang="en-US" sz="2000" b="1" dirty="0">
                <a:cs typeface="Times New Roman" panose="02020603050405020304" pitchFamily="18" charset="0"/>
              </a:rPr>
              <a:t>Use of infectious or defective restricted poxviruses in presence of helper virus</a:t>
            </a:r>
          </a:p>
          <a:p>
            <a:pPr eaLnBrk="1" hangingPunct="1">
              <a:lnSpc>
                <a:spcPct val="90000"/>
              </a:lnSpc>
              <a:buSzPct val="50000"/>
              <a:buFont typeface="Wingdings" panose="05000000000000000000" pitchFamily="2" charset="2"/>
              <a:buChar char="q"/>
            </a:pPr>
            <a:endParaRPr lang="en-US" altLang="en-US" sz="2000" b="1" dirty="0">
              <a:cs typeface="Times New Roman" panose="02020603050405020304" pitchFamily="18" charset="0"/>
            </a:endParaRPr>
          </a:p>
          <a:p>
            <a:pPr lvl="1" eaLnBrk="1" hangingPunct="1">
              <a:lnSpc>
                <a:spcPct val="90000"/>
              </a:lnSpc>
              <a:buFontTx/>
              <a:buNone/>
            </a:pPr>
            <a:endParaRPr lang="en-US" altLang="en-US" sz="2000" dirty="0">
              <a:cs typeface="Times New Roman" panose="02020603050405020304" pitchFamily="18" charset="0"/>
            </a:endParaRPr>
          </a:p>
          <a:p>
            <a:pPr eaLnBrk="1" hangingPunct="1">
              <a:lnSpc>
                <a:spcPct val="90000"/>
              </a:lnSpc>
            </a:pPr>
            <a:endParaRPr lang="en-US" altLang="en-US" sz="2000" dirty="0"/>
          </a:p>
        </p:txBody>
      </p:sp>
    </p:spTree>
    <p:extLst>
      <p:ext uri="{BB962C8B-B14F-4D97-AF65-F5344CB8AC3E}">
        <p14:creationId xmlns:p14="http://schemas.microsoft.com/office/powerpoint/2010/main" val="2190058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a:xfrm>
            <a:off x="0" y="15875"/>
            <a:ext cx="9144000" cy="974725"/>
          </a:xfrm>
        </p:spPr>
        <p:txBody>
          <a:bodyPr/>
          <a:lstStyle/>
          <a:p>
            <a:pPr algn="ctr" eaLnBrk="1" hangingPunct="1"/>
            <a:r>
              <a:rPr lang="en-US" altLang="en-US" i="1" dirty="0">
                <a:solidFill>
                  <a:srgbClr val="7030A0"/>
                </a:solidFill>
              </a:rPr>
              <a:t>NIH Guidelines </a:t>
            </a:r>
            <a:r>
              <a:rPr lang="en-US" altLang="en-US" dirty="0">
                <a:solidFill>
                  <a:srgbClr val="7030A0"/>
                </a:solidFill>
              </a:rPr>
              <a:t>- Appendices</a:t>
            </a:r>
          </a:p>
        </p:txBody>
      </p:sp>
      <p:sp>
        <p:nvSpPr>
          <p:cNvPr id="114692" name="Rectangle 3"/>
          <p:cNvSpPr>
            <a:spLocks noGrp="1" noChangeArrowheads="1"/>
          </p:cNvSpPr>
          <p:nvPr>
            <p:ph type="body" idx="1"/>
          </p:nvPr>
        </p:nvSpPr>
        <p:spPr>
          <a:xfrm>
            <a:off x="381000" y="1524000"/>
            <a:ext cx="8305800" cy="4343400"/>
          </a:xfrm>
        </p:spPr>
        <p:txBody>
          <a:bodyPr>
            <a:normAutofit/>
          </a:bodyPr>
          <a:lstStyle/>
          <a:p>
            <a:pPr eaLnBrk="1" hangingPunct="1">
              <a:lnSpc>
                <a:spcPct val="90000"/>
              </a:lnSpc>
              <a:buFont typeface="Wingdings" panose="05000000000000000000" pitchFamily="2" charset="2"/>
              <a:buChar char="§"/>
            </a:pPr>
            <a:r>
              <a:rPr lang="en-US" altLang="en-US" sz="2400" b="1" dirty="0"/>
              <a:t>Appendix A – 	Exemptions: Natural Exchangers</a:t>
            </a:r>
          </a:p>
          <a:p>
            <a:pPr eaLnBrk="1" hangingPunct="1">
              <a:lnSpc>
                <a:spcPct val="90000"/>
              </a:lnSpc>
              <a:buFont typeface="Wingdings" panose="05000000000000000000" pitchFamily="2" charset="2"/>
              <a:buChar char="§"/>
            </a:pPr>
            <a:r>
              <a:rPr lang="en-US" altLang="en-US" sz="2400" b="1" dirty="0">
                <a:solidFill>
                  <a:srgbClr val="0000FF"/>
                </a:solidFill>
              </a:rPr>
              <a:t>Appendix B – 	Classification of Etiologic Agents</a:t>
            </a:r>
          </a:p>
          <a:p>
            <a:pPr eaLnBrk="1" hangingPunct="1">
              <a:lnSpc>
                <a:spcPct val="90000"/>
              </a:lnSpc>
              <a:buFont typeface="Wingdings" panose="05000000000000000000" pitchFamily="2" charset="2"/>
              <a:buChar char="§"/>
            </a:pPr>
            <a:r>
              <a:rPr lang="en-US" altLang="en-US" sz="2400" b="1" dirty="0">
                <a:solidFill>
                  <a:srgbClr val="0000FF"/>
                </a:solidFill>
              </a:rPr>
              <a:t>Appendix C – 	Exemptions under III-F</a:t>
            </a:r>
          </a:p>
          <a:p>
            <a:pPr eaLnBrk="1" hangingPunct="1">
              <a:lnSpc>
                <a:spcPct val="90000"/>
              </a:lnSpc>
              <a:buFont typeface="Wingdings" panose="05000000000000000000" pitchFamily="2" charset="2"/>
              <a:buChar char="§"/>
            </a:pPr>
            <a:r>
              <a:rPr lang="en-US" altLang="en-US" sz="2400" b="1" dirty="0"/>
              <a:t>Appendix D – 	Major Actions</a:t>
            </a:r>
          </a:p>
          <a:p>
            <a:pPr eaLnBrk="1" hangingPunct="1">
              <a:lnSpc>
                <a:spcPct val="90000"/>
              </a:lnSpc>
              <a:buFont typeface="Wingdings" panose="05000000000000000000" pitchFamily="2" charset="2"/>
              <a:buChar char="§"/>
            </a:pPr>
            <a:r>
              <a:rPr lang="en-US" altLang="en-US" sz="2400" b="1" dirty="0"/>
              <a:t>Appendix E – 	Certified Host-Vector Systems</a:t>
            </a:r>
          </a:p>
          <a:p>
            <a:pPr eaLnBrk="1" hangingPunct="1">
              <a:lnSpc>
                <a:spcPct val="90000"/>
              </a:lnSpc>
              <a:buFont typeface="Wingdings" panose="05000000000000000000" pitchFamily="2" charset="2"/>
              <a:buChar char="§"/>
            </a:pPr>
            <a:r>
              <a:rPr lang="en-US" altLang="en-US" sz="2400" b="1" dirty="0"/>
              <a:t>Appendix F – 	Biosynthesis of Toxic Molecules</a:t>
            </a:r>
          </a:p>
          <a:p>
            <a:pPr eaLnBrk="1" hangingPunct="1">
              <a:lnSpc>
                <a:spcPct val="90000"/>
              </a:lnSpc>
              <a:buFont typeface="Wingdings" panose="05000000000000000000" pitchFamily="2" charset="2"/>
              <a:buChar char="§"/>
            </a:pPr>
            <a:r>
              <a:rPr lang="en-US" altLang="en-US" sz="2400" b="1" dirty="0">
                <a:solidFill>
                  <a:srgbClr val="0000FF"/>
                </a:solidFill>
              </a:rPr>
              <a:t>Appendix G – 	Physical Containment</a:t>
            </a:r>
          </a:p>
          <a:p>
            <a:pPr eaLnBrk="1" hangingPunct="1">
              <a:lnSpc>
                <a:spcPct val="90000"/>
              </a:lnSpc>
              <a:buFont typeface="Wingdings" panose="05000000000000000000" pitchFamily="2" charset="2"/>
              <a:buChar char="§"/>
            </a:pPr>
            <a:r>
              <a:rPr lang="en-US" altLang="en-US" sz="2400" b="1" dirty="0"/>
              <a:t>Appendix H – 	Shipment  </a:t>
            </a:r>
            <a:r>
              <a:rPr lang="en-US" altLang="en-US" sz="2400" b="1" dirty="0">
                <a:solidFill>
                  <a:srgbClr val="FF0000"/>
                </a:solidFill>
              </a:rPr>
              <a:t>*</a:t>
            </a:r>
          </a:p>
          <a:p>
            <a:pPr eaLnBrk="1" hangingPunct="1">
              <a:lnSpc>
                <a:spcPct val="90000"/>
              </a:lnSpc>
              <a:buFont typeface="Wingdings" panose="05000000000000000000" pitchFamily="2" charset="2"/>
              <a:buChar char="§"/>
            </a:pPr>
            <a:r>
              <a:rPr lang="en-US" altLang="en-US" sz="2400" b="1" dirty="0">
                <a:solidFill>
                  <a:srgbClr val="0000FF"/>
                </a:solidFill>
              </a:rPr>
              <a:t>Appendix I – 	Biological Containment</a:t>
            </a:r>
          </a:p>
          <a:p>
            <a:pPr eaLnBrk="1" hangingPunct="1">
              <a:lnSpc>
                <a:spcPct val="90000"/>
              </a:lnSpc>
              <a:buFontTx/>
              <a:buNone/>
            </a:pPr>
            <a:endParaRPr lang="en-US" altLang="en-US" sz="1400" b="1" dirty="0">
              <a:solidFill>
                <a:srgbClr val="FF0000"/>
              </a:solidFill>
            </a:endParaRPr>
          </a:p>
          <a:p>
            <a:pPr eaLnBrk="1" hangingPunct="1">
              <a:lnSpc>
                <a:spcPct val="90000"/>
              </a:lnSpc>
              <a:buFontTx/>
              <a:buNone/>
            </a:pPr>
            <a:r>
              <a:rPr lang="en-US" altLang="en-US" sz="1400" b="1" dirty="0">
                <a:solidFill>
                  <a:srgbClr val="FF0000"/>
                </a:solidFill>
              </a:rPr>
              <a:t>* Use current DOT/IATA regulations</a:t>
            </a:r>
          </a:p>
          <a:p>
            <a:pPr eaLnBrk="1" hangingPunct="1">
              <a:lnSpc>
                <a:spcPct val="90000"/>
              </a:lnSpc>
            </a:pPr>
            <a:endParaRPr lang="en-US" altLang="en-US" sz="1800" b="1" dirty="0">
              <a:solidFill>
                <a:srgbClr val="FF0000"/>
              </a:solidFill>
            </a:endParaRPr>
          </a:p>
        </p:txBody>
      </p:sp>
    </p:spTree>
    <p:extLst>
      <p:ext uri="{BB962C8B-B14F-4D97-AF65-F5344CB8AC3E}">
        <p14:creationId xmlns:p14="http://schemas.microsoft.com/office/powerpoint/2010/main" val="1015649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p:cNvSpPr>
            <a:spLocks noGrp="1" noChangeArrowheads="1"/>
          </p:cNvSpPr>
          <p:nvPr>
            <p:ph type="title"/>
          </p:nvPr>
        </p:nvSpPr>
        <p:spPr>
          <a:xfrm>
            <a:off x="0" y="15875"/>
            <a:ext cx="9140825" cy="1219200"/>
          </a:xfrm>
        </p:spPr>
        <p:txBody>
          <a:bodyPr>
            <a:normAutofit/>
          </a:bodyPr>
          <a:lstStyle/>
          <a:p>
            <a:pPr algn="ctr" eaLnBrk="1" hangingPunct="1"/>
            <a:r>
              <a:rPr lang="en-US" altLang="en-US" dirty="0">
                <a:solidFill>
                  <a:srgbClr val="7030A0"/>
                </a:solidFill>
              </a:rPr>
              <a:t>Organization of the </a:t>
            </a:r>
            <a:r>
              <a:rPr lang="en-US" altLang="en-US" i="1" dirty="0">
                <a:solidFill>
                  <a:srgbClr val="7030A0"/>
                </a:solidFill>
              </a:rPr>
              <a:t>NIH Guidelines</a:t>
            </a:r>
          </a:p>
        </p:txBody>
      </p:sp>
      <p:sp>
        <p:nvSpPr>
          <p:cNvPr id="116740" name="Rectangle 3"/>
          <p:cNvSpPr>
            <a:spLocks noGrp="1" noChangeArrowheads="1"/>
          </p:cNvSpPr>
          <p:nvPr>
            <p:ph type="body" idx="1"/>
          </p:nvPr>
        </p:nvSpPr>
        <p:spPr>
          <a:xfrm>
            <a:off x="417512" y="1676400"/>
            <a:ext cx="8305800" cy="4038600"/>
          </a:xfrm>
        </p:spPr>
        <p:txBody>
          <a:bodyPr>
            <a:normAutofit/>
          </a:bodyPr>
          <a:lstStyle/>
          <a:p>
            <a:pPr eaLnBrk="1" hangingPunct="1">
              <a:buFont typeface="Wingdings" panose="05000000000000000000" pitchFamily="2" charset="2"/>
              <a:buChar char="§"/>
            </a:pPr>
            <a:r>
              <a:rPr lang="en-US" altLang="en-US" sz="2400" b="1" dirty="0">
                <a:solidFill>
                  <a:schemeClr val="tx1"/>
                </a:solidFill>
              </a:rPr>
              <a:t>Appendix J – Biotechnology Research Subcommittee</a:t>
            </a:r>
          </a:p>
          <a:p>
            <a:pPr eaLnBrk="1" hangingPunct="1">
              <a:buFont typeface="Wingdings" panose="05000000000000000000" pitchFamily="2" charset="2"/>
              <a:buChar char="§"/>
            </a:pPr>
            <a:r>
              <a:rPr lang="en-US" altLang="en-US" sz="2400" b="1" dirty="0">
                <a:solidFill>
                  <a:srgbClr val="0000FF"/>
                </a:solidFill>
              </a:rPr>
              <a:t>Appendix K – Large Scale Physical Containment</a:t>
            </a:r>
          </a:p>
          <a:p>
            <a:pPr eaLnBrk="1" hangingPunct="1">
              <a:buFont typeface="Wingdings" panose="05000000000000000000" pitchFamily="2" charset="2"/>
              <a:buChar char="§"/>
            </a:pPr>
            <a:r>
              <a:rPr lang="en-US" altLang="en-US" sz="2400" b="1" dirty="0">
                <a:solidFill>
                  <a:srgbClr val="FF0000"/>
                </a:solidFill>
              </a:rPr>
              <a:t>Appendix L* – Physical and Biological Containment: 		      Plants</a:t>
            </a:r>
          </a:p>
          <a:p>
            <a:pPr eaLnBrk="1" hangingPunct="1">
              <a:buFont typeface="Wingdings" panose="05000000000000000000" pitchFamily="2" charset="2"/>
              <a:buChar char="§"/>
            </a:pPr>
            <a:r>
              <a:rPr lang="en-US" altLang="en-US" sz="2400" b="1" dirty="0">
                <a:solidFill>
                  <a:srgbClr val="FF0000"/>
                </a:solidFill>
              </a:rPr>
              <a:t>Appendix M* – Physical and Biological Containment: 		       Animals</a:t>
            </a:r>
          </a:p>
          <a:p>
            <a:pPr marL="0" indent="0" eaLnBrk="1" hangingPunct="1">
              <a:buNone/>
            </a:pPr>
            <a:endParaRPr lang="en-US" altLang="en-US" sz="2400" b="1" dirty="0">
              <a:solidFill>
                <a:srgbClr val="FF0000"/>
              </a:solidFill>
            </a:endParaRPr>
          </a:p>
          <a:p>
            <a:pPr marL="0" indent="0" eaLnBrk="1" hangingPunct="1">
              <a:buNone/>
            </a:pPr>
            <a:r>
              <a:rPr lang="en-US" altLang="en-US" sz="2400" b="1" dirty="0">
                <a:solidFill>
                  <a:srgbClr val="FF0000"/>
                </a:solidFill>
              </a:rPr>
              <a:t>*Renumbered from previous editions</a:t>
            </a:r>
          </a:p>
        </p:txBody>
      </p:sp>
    </p:spTree>
    <p:extLst>
      <p:ext uri="{BB962C8B-B14F-4D97-AF65-F5344CB8AC3E}">
        <p14:creationId xmlns:p14="http://schemas.microsoft.com/office/powerpoint/2010/main" val="60847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pPr algn="ctr"/>
            <a:r>
              <a:rPr lang="en-US" b="1" dirty="0"/>
              <a:t>Questions</a:t>
            </a:r>
            <a:endParaRPr lang="en-US" dirty="0"/>
          </a:p>
        </p:txBody>
      </p:sp>
      <p:sp>
        <p:nvSpPr>
          <p:cNvPr id="4" name="Slide Number Placeholder 3"/>
          <p:cNvSpPr>
            <a:spLocks noGrp="1"/>
          </p:cNvSpPr>
          <p:nvPr>
            <p:ph type="sldNum" sz="quarter" idx="12"/>
          </p:nvPr>
        </p:nvSpPr>
        <p:spPr/>
        <p:txBody>
          <a:bodyPr/>
          <a:lstStyle/>
          <a:p>
            <a:fld id="{08D8CE4F-ABD2-4870-BD25-DDFDA44BBB6B}" type="slidenum">
              <a:rPr lang="en-US" b="1" smtClean="0"/>
              <a:t>56</a:t>
            </a:fld>
            <a:endParaRPr lang="en-US" b="1" dirty="0"/>
          </a:p>
        </p:txBody>
      </p:sp>
      <p:pic>
        <p:nvPicPr>
          <p:cNvPr id="6" name="Picture 2" descr="C:\Users\harriskath\Pictures\My Pictures\shutterstock_7633057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77192" y="1447800"/>
            <a:ext cx="4189615" cy="418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11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0" y="0"/>
            <a:ext cx="9144000" cy="1219200"/>
          </a:xfrm>
        </p:spPr>
        <p:txBody>
          <a:bodyPr/>
          <a:lstStyle/>
          <a:p>
            <a:pPr algn="ctr" eaLnBrk="1" hangingPunct="1"/>
            <a:r>
              <a:rPr lang="en-US" altLang="en-US" dirty="0">
                <a:solidFill>
                  <a:srgbClr val="7030A0"/>
                </a:solidFill>
                <a:latin typeface="+mj-lt"/>
              </a:rPr>
              <a:t>The </a:t>
            </a:r>
            <a:r>
              <a:rPr lang="en-US" altLang="en-US" i="1" dirty="0">
                <a:solidFill>
                  <a:srgbClr val="7030A0"/>
                </a:solidFill>
                <a:latin typeface="+mj-lt"/>
              </a:rPr>
              <a:t>NIH Guidelines </a:t>
            </a:r>
            <a:r>
              <a:rPr lang="en-US" altLang="en-US" dirty="0">
                <a:solidFill>
                  <a:srgbClr val="7030A0"/>
                </a:solidFill>
                <a:latin typeface="+mj-lt"/>
              </a:rPr>
              <a:t>Apply to…</a:t>
            </a:r>
          </a:p>
        </p:txBody>
      </p:sp>
      <p:sp>
        <p:nvSpPr>
          <p:cNvPr id="2" name="Rectangle 3"/>
          <p:cNvSpPr>
            <a:spLocks noGrp="1" noChangeArrowheads="1"/>
          </p:cNvSpPr>
          <p:nvPr>
            <p:ph type="body" idx="1"/>
          </p:nvPr>
        </p:nvSpPr>
        <p:spPr>
          <a:xfrm>
            <a:off x="228600" y="1371600"/>
            <a:ext cx="8610600" cy="4724400"/>
          </a:xfrm>
        </p:spPr>
        <p:txBody>
          <a:bodyPr>
            <a:normAutofit fontScale="92500" lnSpcReduction="10000"/>
          </a:bodyPr>
          <a:lstStyle/>
          <a:p>
            <a:pPr eaLnBrk="1" hangingPunct="1">
              <a:buFont typeface="Wingdings" pitchFamily="2" charset="2"/>
              <a:buChar char="§"/>
              <a:defRPr/>
            </a:pPr>
            <a:r>
              <a:rPr lang="en-US" b="1" dirty="0">
                <a:cs typeface="Times New Roman" pitchFamily="18" charset="0"/>
              </a:rPr>
              <a:t>Research with recombinant or synthetic (or both) nucleic acid molecules that is</a:t>
            </a:r>
          </a:p>
          <a:p>
            <a:pPr lvl="1" eaLnBrk="1" hangingPunct="1">
              <a:buSzPct val="50000"/>
              <a:buFont typeface="Wingdings" pitchFamily="2" charset="2"/>
              <a:buChar char="q"/>
              <a:defRPr/>
            </a:pPr>
            <a:endParaRPr lang="en-US" sz="800" b="1" dirty="0">
              <a:cs typeface="Times New Roman" pitchFamily="18" charset="0"/>
            </a:endParaRPr>
          </a:p>
          <a:p>
            <a:pPr lvl="1" eaLnBrk="1" hangingPunct="1">
              <a:buSzPct val="50000"/>
              <a:buFont typeface="Wingdings" pitchFamily="2" charset="2"/>
              <a:buChar char="q"/>
              <a:defRPr/>
            </a:pPr>
            <a:r>
              <a:rPr lang="en-US" b="1" dirty="0">
                <a:cs typeface="Times New Roman" pitchFamily="18" charset="0"/>
              </a:rPr>
              <a:t>Performed at or sponsored by an institution that receives any NIH funding for such research</a:t>
            </a:r>
          </a:p>
          <a:p>
            <a:pPr lvl="1" eaLnBrk="1" hangingPunct="1">
              <a:buFont typeface="Wingdings" pitchFamily="2" charset="2"/>
              <a:buChar char="§"/>
              <a:defRPr/>
            </a:pPr>
            <a:endParaRPr lang="en-US" sz="900" b="1" dirty="0">
              <a:cs typeface="Times New Roman" pitchFamily="18" charset="0"/>
            </a:endParaRPr>
          </a:p>
          <a:p>
            <a:pPr eaLnBrk="1" hangingPunct="1">
              <a:buFont typeface="Wingdings" pitchFamily="2" charset="2"/>
              <a:buChar char="§"/>
              <a:defRPr/>
            </a:pPr>
            <a:r>
              <a:rPr lang="en-US" b="1" dirty="0">
                <a:cs typeface="Times New Roman" pitchFamily="18" charset="0"/>
              </a:rPr>
              <a:t>Rationale: For biosafety to be meaningful, it has to be observed by all investigators at an institution</a:t>
            </a:r>
          </a:p>
          <a:p>
            <a:pPr marL="57150" indent="0" eaLnBrk="1" hangingPunct="1">
              <a:lnSpc>
                <a:spcPct val="90000"/>
              </a:lnSpc>
              <a:buSzPct val="50000"/>
              <a:buFontTx/>
              <a:buNone/>
              <a:defRPr/>
            </a:pPr>
            <a:endParaRPr lang="en-US" sz="1600" b="1" dirty="0">
              <a:solidFill>
                <a:srgbClr val="FF0000"/>
              </a:solidFill>
            </a:endParaRPr>
          </a:p>
          <a:p>
            <a:pPr marL="57150" indent="0" algn="ctr" eaLnBrk="1" hangingPunct="1">
              <a:lnSpc>
                <a:spcPct val="90000"/>
              </a:lnSpc>
              <a:buSzPct val="50000"/>
              <a:buFontTx/>
              <a:buNone/>
              <a:defRPr/>
            </a:pPr>
            <a:r>
              <a:rPr lang="en-US" b="1" u="sng" dirty="0">
                <a:solidFill>
                  <a:srgbClr val="FF0000"/>
                </a:solidFill>
              </a:rPr>
              <a:t>Applicability broader than many NIH </a:t>
            </a:r>
          </a:p>
          <a:p>
            <a:pPr marL="57150" indent="0" algn="ctr" eaLnBrk="1" hangingPunct="1">
              <a:lnSpc>
                <a:spcPct val="90000"/>
              </a:lnSpc>
              <a:buSzPct val="50000"/>
              <a:buFontTx/>
              <a:buNone/>
              <a:defRPr/>
            </a:pPr>
            <a:r>
              <a:rPr lang="en-US" b="1" u="sng" dirty="0">
                <a:solidFill>
                  <a:srgbClr val="FF0000"/>
                </a:solidFill>
              </a:rPr>
              <a:t>grants and contracts requirements</a:t>
            </a:r>
          </a:p>
          <a:p>
            <a:pPr eaLnBrk="1" hangingPunct="1">
              <a:defRPr/>
            </a:pPr>
            <a:endParaRPr lang="en-US" dirty="0"/>
          </a:p>
        </p:txBody>
      </p:sp>
    </p:spTree>
    <p:extLst>
      <p:ext uri="{BB962C8B-B14F-4D97-AF65-F5344CB8AC3E}">
        <p14:creationId xmlns:p14="http://schemas.microsoft.com/office/powerpoint/2010/main" val="227936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228600"/>
            <a:ext cx="9144000" cy="922338"/>
          </a:xfrm>
        </p:spPr>
        <p:txBody>
          <a:bodyPr>
            <a:normAutofit/>
          </a:bodyPr>
          <a:lstStyle/>
          <a:p>
            <a:pPr algn="ctr" eaLnBrk="1" hangingPunct="1"/>
            <a:r>
              <a:rPr lang="en-US" altLang="en-US" dirty="0">
                <a:solidFill>
                  <a:srgbClr val="7030A0"/>
                </a:solidFill>
                <a:latin typeface="+mn-lt"/>
              </a:rPr>
              <a:t>Are the </a:t>
            </a:r>
            <a:r>
              <a:rPr lang="en-US" altLang="en-US" i="1" dirty="0">
                <a:solidFill>
                  <a:srgbClr val="7030A0"/>
                </a:solidFill>
                <a:latin typeface="+mn-lt"/>
              </a:rPr>
              <a:t>NIH Guidelines </a:t>
            </a:r>
            <a:r>
              <a:rPr lang="en-US" altLang="en-US" dirty="0">
                <a:solidFill>
                  <a:srgbClr val="7030A0"/>
                </a:solidFill>
                <a:latin typeface="+mn-lt"/>
              </a:rPr>
              <a:t>Optional?</a:t>
            </a:r>
            <a:endParaRPr lang="en-US" altLang="en-US" i="1" dirty="0">
              <a:solidFill>
                <a:srgbClr val="7030A0"/>
              </a:solidFill>
              <a:latin typeface="+mn-lt"/>
            </a:endParaRPr>
          </a:p>
        </p:txBody>
      </p:sp>
      <p:sp>
        <p:nvSpPr>
          <p:cNvPr id="18436" name="Rectangle 3"/>
          <p:cNvSpPr>
            <a:spLocks noGrp="1" noChangeArrowheads="1"/>
          </p:cNvSpPr>
          <p:nvPr>
            <p:ph type="body" idx="1"/>
          </p:nvPr>
        </p:nvSpPr>
        <p:spPr>
          <a:xfrm>
            <a:off x="304800" y="1905000"/>
            <a:ext cx="8686800" cy="3657600"/>
          </a:xfrm>
        </p:spPr>
        <p:txBody>
          <a:bodyPr/>
          <a:lstStyle/>
          <a:p>
            <a:pPr eaLnBrk="1" hangingPunct="1">
              <a:buFont typeface="Wingdings" panose="05000000000000000000" pitchFamily="2" charset="2"/>
              <a:buChar char="§"/>
            </a:pPr>
            <a:r>
              <a:rPr lang="en-US" altLang="en-US" sz="3200" b="1" dirty="0">
                <a:cs typeface="Times New Roman" panose="02020603050405020304" pitchFamily="18" charset="0"/>
              </a:rPr>
              <a:t>“Guidelines” does not mean “optional”</a:t>
            </a:r>
          </a:p>
          <a:p>
            <a:pPr eaLnBrk="1" hangingPunct="1">
              <a:buFont typeface="Wingdings" panose="05000000000000000000" pitchFamily="2" charset="2"/>
              <a:buChar char="§"/>
            </a:pPr>
            <a:endParaRPr lang="en-US" altLang="en-US" sz="3200" b="1" dirty="0">
              <a:cs typeface="Times New Roman" panose="02020603050405020304" pitchFamily="18" charset="0"/>
            </a:endParaRPr>
          </a:p>
          <a:p>
            <a:pPr eaLnBrk="1" hangingPunct="1">
              <a:buFont typeface="Wingdings" panose="05000000000000000000" pitchFamily="2" charset="2"/>
              <a:buChar char="§"/>
            </a:pPr>
            <a:r>
              <a:rPr lang="en-US" altLang="en-US" sz="3200" b="1" dirty="0">
                <a:cs typeface="Times New Roman" panose="02020603050405020304" pitchFamily="18" charset="0"/>
              </a:rPr>
              <a:t>They are a term and condition of NIH funding for research with recombinant or synthetic nucleic acid molecules</a:t>
            </a:r>
          </a:p>
          <a:p>
            <a:pPr lvl="1" eaLnBrk="1" hangingPunct="1">
              <a:buFont typeface="Wingdings" panose="05000000000000000000" pitchFamily="2" charset="2"/>
              <a:buChar char="§"/>
            </a:pPr>
            <a:endParaRPr lang="en-US" altLang="en-US" sz="3200" dirty="0">
              <a:cs typeface="Times New Roman" panose="02020603050405020304" pitchFamily="18" charset="0"/>
            </a:endParaRPr>
          </a:p>
          <a:p>
            <a:pPr eaLnBrk="1" hangingPunct="1">
              <a:buFontTx/>
              <a:buNone/>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93007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2940" y="152400"/>
            <a:ext cx="9144000" cy="1000125"/>
          </a:xfrm>
        </p:spPr>
        <p:txBody>
          <a:bodyPr>
            <a:normAutofit/>
          </a:bodyPr>
          <a:lstStyle/>
          <a:p>
            <a:pPr algn="ctr" eaLnBrk="1" hangingPunct="1"/>
            <a:r>
              <a:rPr lang="en-US" altLang="en-US" dirty="0">
                <a:solidFill>
                  <a:srgbClr val="7030A0"/>
                </a:solidFill>
                <a:latin typeface="+mn-lt"/>
              </a:rPr>
              <a:t>Are the </a:t>
            </a:r>
            <a:r>
              <a:rPr lang="en-US" altLang="en-US" i="1" dirty="0">
                <a:solidFill>
                  <a:srgbClr val="7030A0"/>
                </a:solidFill>
                <a:latin typeface="+mn-lt"/>
              </a:rPr>
              <a:t>NIH Guidelines </a:t>
            </a:r>
            <a:r>
              <a:rPr lang="en-US" altLang="en-US" dirty="0">
                <a:solidFill>
                  <a:srgbClr val="7030A0"/>
                </a:solidFill>
                <a:latin typeface="+mn-lt"/>
              </a:rPr>
              <a:t>Optional?</a:t>
            </a:r>
            <a:endParaRPr lang="en-US" altLang="en-US" i="1" dirty="0">
              <a:solidFill>
                <a:srgbClr val="7030A0"/>
              </a:solidFill>
              <a:latin typeface="+mn-lt"/>
            </a:endParaRPr>
          </a:p>
        </p:txBody>
      </p:sp>
      <p:sp>
        <p:nvSpPr>
          <p:cNvPr id="20484" name="Rectangle 3"/>
          <p:cNvSpPr>
            <a:spLocks noGrp="1" noChangeArrowheads="1"/>
          </p:cNvSpPr>
          <p:nvPr>
            <p:ph type="body" idx="1"/>
          </p:nvPr>
        </p:nvSpPr>
        <p:spPr>
          <a:xfrm>
            <a:off x="76200" y="1600200"/>
            <a:ext cx="8839200" cy="4191000"/>
          </a:xfrm>
        </p:spPr>
        <p:txBody>
          <a:bodyPr/>
          <a:lstStyle/>
          <a:p>
            <a:pPr eaLnBrk="1" hangingPunct="1">
              <a:buFont typeface="Wingdings" panose="05000000000000000000" pitchFamily="2" charset="2"/>
              <a:buChar char="§"/>
            </a:pPr>
            <a:r>
              <a:rPr lang="en-US" altLang="en-US" sz="3200" b="1" dirty="0"/>
              <a:t>What are potential consequences of noncompliance with the </a:t>
            </a:r>
            <a:r>
              <a:rPr lang="en-US" altLang="en-US" sz="3200" b="1" i="1" dirty="0"/>
              <a:t>NIH Guidelines</a:t>
            </a:r>
            <a:r>
              <a:rPr lang="en-US" altLang="en-US" sz="3200" b="1" dirty="0"/>
              <a:t>?</a:t>
            </a:r>
            <a:r>
              <a:rPr lang="en-US" altLang="en-US" sz="3200" b="1" i="1" dirty="0"/>
              <a:t> </a:t>
            </a:r>
            <a:endParaRPr lang="en-US" altLang="en-US" sz="3200" b="1" dirty="0"/>
          </a:p>
          <a:p>
            <a:pPr eaLnBrk="1" hangingPunct="1">
              <a:buFont typeface="Wingdings" panose="05000000000000000000" pitchFamily="2" charset="2"/>
              <a:buChar char="§"/>
            </a:pPr>
            <a:endParaRPr lang="en-US" altLang="en-US" sz="1100" b="1" dirty="0">
              <a:solidFill>
                <a:schemeClr val="hlink"/>
              </a:solidFill>
            </a:endParaRPr>
          </a:p>
          <a:p>
            <a:pPr lvl="1" eaLnBrk="1" hangingPunct="1">
              <a:buSzPct val="50000"/>
              <a:buFont typeface="Wingdings" panose="05000000000000000000" pitchFamily="2" charset="2"/>
              <a:buChar char="q"/>
            </a:pPr>
            <a:r>
              <a:rPr lang="en-US" altLang="en-US" sz="2600" b="1" dirty="0"/>
              <a:t>Suspension, limitation, or termination of NIH funds for research subject to the </a:t>
            </a:r>
            <a:r>
              <a:rPr lang="en-US" altLang="en-US" sz="2600" b="1" i="1" dirty="0"/>
              <a:t>NIH Guidelines</a:t>
            </a:r>
            <a:r>
              <a:rPr lang="en-US" altLang="en-US" sz="2600" b="1" dirty="0"/>
              <a:t> at the institution, or </a:t>
            </a:r>
            <a:br>
              <a:rPr lang="en-US" altLang="en-US" sz="2600" b="1" dirty="0"/>
            </a:br>
            <a:endParaRPr lang="en-US" altLang="en-US" sz="900" b="1" dirty="0"/>
          </a:p>
          <a:p>
            <a:pPr lvl="1" eaLnBrk="1" hangingPunct="1">
              <a:buSzPct val="50000"/>
              <a:buFont typeface="Wingdings" panose="05000000000000000000" pitchFamily="2" charset="2"/>
              <a:buChar char="q"/>
            </a:pPr>
            <a:r>
              <a:rPr lang="en-US" altLang="en-US" sz="2600" b="1" dirty="0"/>
              <a:t>A requirement for prior NIH approval of any or all research subject to the </a:t>
            </a:r>
            <a:r>
              <a:rPr lang="en-US" altLang="en-US" sz="2600" b="1" i="1" dirty="0"/>
              <a:t>NIH Guidelines</a:t>
            </a:r>
            <a:r>
              <a:rPr lang="en-US" altLang="en-US" sz="2600" b="1" dirty="0"/>
              <a:t> at the institution.</a:t>
            </a:r>
          </a:p>
          <a:p>
            <a:pPr lvl="1" eaLnBrk="1" hangingPunct="1"/>
            <a:endParaRPr lang="en-US" altLang="en-US" sz="900" b="1" dirty="0">
              <a:cs typeface="Times New Roman" panose="02020603050405020304" pitchFamily="18" charset="0"/>
            </a:endParaRPr>
          </a:p>
          <a:p>
            <a:pPr lvl="1" eaLnBrk="1" hangingPunct="1"/>
            <a:endParaRPr lang="en-US" altLang="en-US" dirty="0">
              <a:cs typeface="Times New Roman" panose="02020603050405020304" pitchFamily="18" charset="0"/>
            </a:endParaRPr>
          </a:p>
          <a:p>
            <a:pPr eaLnBrk="1" hangingPunct="1">
              <a:buFontTx/>
              <a:buNone/>
            </a:pPr>
            <a:endParaRPr lang="en-US" altLang="en-US" dirty="0">
              <a:cs typeface="Times New Roman" panose="02020603050405020304" pitchFamily="18" charset="0"/>
            </a:endParaRPr>
          </a:p>
        </p:txBody>
      </p:sp>
    </p:spTree>
    <p:extLst>
      <p:ext uri="{BB962C8B-B14F-4D97-AF65-F5344CB8AC3E}">
        <p14:creationId xmlns:p14="http://schemas.microsoft.com/office/powerpoint/2010/main" val="192891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normAutofit/>
          </a:bodyPr>
          <a:lstStyle/>
          <a:p>
            <a:pPr algn="ctr" eaLnBrk="1" hangingPunct="1"/>
            <a:r>
              <a:rPr lang="en-US" altLang="en-US" dirty="0">
                <a:solidFill>
                  <a:srgbClr val="7030A0"/>
                </a:solidFill>
                <a:latin typeface="+mn-lt"/>
              </a:rPr>
              <a:t>Prescription versus Flexibility</a:t>
            </a:r>
          </a:p>
        </p:txBody>
      </p:sp>
      <p:sp>
        <p:nvSpPr>
          <p:cNvPr id="4" name="Rectangle 3"/>
          <p:cNvSpPr txBox="1">
            <a:spLocks noChangeArrowheads="1"/>
          </p:cNvSpPr>
          <p:nvPr/>
        </p:nvSpPr>
        <p:spPr>
          <a:xfrm>
            <a:off x="381000" y="1752600"/>
            <a:ext cx="8323263"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Arial" charset="0"/>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altLang="en-US" sz="3600" b="1" dirty="0">
                <a:cs typeface="Times New Roman" panose="02020603050405020304" pitchFamily="18" charset="0"/>
              </a:rPr>
              <a:t>Some matters are left to institutional discretion</a:t>
            </a:r>
          </a:p>
          <a:p>
            <a:pPr>
              <a:buFont typeface="Wingdings" panose="05000000000000000000" pitchFamily="2" charset="2"/>
              <a:buChar char="§"/>
            </a:pPr>
            <a:endParaRPr lang="en-US" altLang="en-US" sz="1000" b="1" dirty="0">
              <a:cs typeface="Times New Roman" panose="02020603050405020304" pitchFamily="18" charset="0"/>
            </a:endParaRPr>
          </a:p>
          <a:p>
            <a:pPr>
              <a:buFont typeface="Wingdings" panose="05000000000000000000" pitchFamily="2" charset="2"/>
              <a:buChar char="§"/>
            </a:pPr>
            <a:r>
              <a:rPr lang="en-US" altLang="en-US" sz="3600" b="1" dirty="0">
                <a:cs typeface="Times New Roman" panose="02020603050405020304" pitchFamily="18" charset="0"/>
              </a:rPr>
              <a:t>Flexibility is a two-sided coin</a:t>
            </a:r>
          </a:p>
          <a:p>
            <a:pPr lvl="1">
              <a:buSzPct val="50000"/>
              <a:buFont typeface="Wingdings" panose="05000000000000000000" pitchFamily="2" charset="2"/>
              <a:buChar char="q"/>
            </a:pPr>
            <a:r>
              <a:rPr lang="en-US" altLang="en-US" b="1" dirty="0">
                <a:cs typeface="Times New Roman" panose="02020603050405020304" pitchFamily="18" charset="0"/>
              </a:rPr>
              <a:t>Accommodates institutional diversity and heterogeneity</a:t>
            </a:r>
          </a:p>
          <a:p>
            <a:pPr lvl="1">
              <a:buSzPct val="50000"/>
              <a:buFont typeface="Wingdings" panose="05000000000000000000" pitchFamily="2" charset="2"/>
              <a:buChar char="q"/>
            </a:pPr>
            <a:r>
              <a:rPr lang="en-US" altLang="en-US" b="1" dirty="0">
                <a:cs typeface="Times New Roman" panose="02020603050405020304" pitchFamily="18" charset="0"/>
              </a:rPr>
              <a:t>Can create uncertainty about expectations</a:t>
            </a:r>
          </a:p>
          <a:p>
            <a:endParaRPr lang="en-US" altLang="en-US" b="1" dirty="0"/>
          </a:p>
        </p:txBody>
      </p:sp>
    </p:spTree>
    <p:extLst>
      <p:ext uri="{BB962C8B-B14F-4D97-AF65-F5344CB8AC3E}">
        <p14:creationId xmlns:p14="http://schemas.microsoft.com/office/powerpoint/2010/main" val="924497464"/>
      </p:ext>
    </p:extLst>
  </p:cSld>
  <p:clrMapOvr>
    <a:masterClrMapping/>
  </p:clrMapOvr>
</p:sld>
</file>

<file path=ppt/theme/theme1.xml><?xml version="1.0" encoding="utf-8"?>
<a:theme xmlns:a="http://schemas.openxmlformats.org/drawingml/2006/main" name="OSP_Introduction_NewBrandArial">
  <a:themeElements>
    <a:clrScheme name="OSP">
      <a:dk1>
        <a:srgbClr val="000000"/>
      </a:dk1>
      <a:lt1>
        <a:srgbClr val="FFFFFF"/>
      </a:lt1>
      <a:dk2>
        <a:srgbClr val="005F7A"/>
      </a:dk2>
      <a:lt2>
        <a:srgbClr val="FEFFFF"/>
      </a:lt2>
      <a:accent1>
        <a:srgbClr val="783CBD"/>
      </a:accent1>
      <a:accent2>
        <a:srgbClr val="005F7A"/>
      </a:accent2>
      <a:accent3>
        <a:srgbClr val="81BC00"/>
      </a:accent3>
      <a:accent4>
        <a:srgbClr val="007FA9"/>
      </a:accent4>
      <a:accent5>
        <a:srgbClr val="25CAD3"/>
      </a:accent5>
      <a:accent6>
        <a:srgbClr val="D1E8F6"/>
      </a:accent6>
      <a:hlink>
        <a:srgbClr val="346094"/>
      </a:hlink>
      <a:folHlink>
        <a:srgbClr val="783C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SP">
      <a:dk1>
        <a:srgbClr val="000000"/>
      </a:dk1>
      <a:lt1>
        <a:srgbClr val="FFFFFF"/>
      </a:lt1>
      <a:dk2>
        <a:srgbClr val="005F7A"/>
      </a:dk2>
      <a:lt2>
        <a:srgbClr val="FEFFFF"/>
      </a:lt2>
      <a:accent1>
        <a:srgbClr val="783CBD"/>
      </a:accent1>
      <a:accent2>
        <a:srgbClr val="005F7A"/>
      </a:accent2>
      <a:accent3>
        <a:srgbClr val="81BC00"/>
      </a:accent3>
      <a:accent4>
        <a:srgbClr val="007FA9"/>
      </a:accent4>
      <a:accent5>
        <a:srgbClr val="25CAD3"/>
      </a:accent5>
      <a:accent6>
        <a:srgbClr val="D1E8F6"/>
      </a:accent6>
      <a:hlink>
        <a:srgbClr val="346094"/>
      </a:hlink>
      <a:folHlink>
        <a:srgbClr val="783C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14638</TotalTime>
  <Words>2532</Words>
  <Application>Microsoft Office PowerPoint</Application>
  <PresentationFormat>On-screen Show (4:3)</PresentationFormat>
  <Paragraphs>421</Paragraphs>
  <Slides>56</Slides>
  <Notes>56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64" baseType="lpstr">
      <vt:lpstr>Arial</vt:lpstr>
      <vt:lpstr>Arial Black</vt:lpstr>
      <vt:lpstr>Calibri</vt:lpstr>
      <vt:lpstr>Roboto</vt:lpstr>
      <vt:lpstr>Wingdings</vt:lpstr>
      <vt:lpstr>OSP_Introduction_NewBrandArial</vt:lpstr>
      <vt:lpstr>Office Theme</vt:lpstr>
      <vt:lpstr>Photo Editor Photo</vt:lpstr>
      <vt:lpstr>Overview of the NIH Guidelines                                 for Research Involving Recombinant or Synthetic Nucleic Acid Molecules</vt:lpstr>
      <vt:lpstr>NIH Guidelines for Research Involving                                  Recombinant or Synthetic Nucleic Acid Molecules</vt:lpstr>
      <vt:lpstr>Content of the NIH Guidelines</vt:lpstr>
      <vt:lpstr>NIH Guidelines – Section I </vt:lpstr>
      <vt:lpstr>NIH Guidelines – Section I </vt:lpstr>
      <vt:lpstr>The NIH Guidelines Apply to…</vt:lpstr>
      <vt:lpstr>Are the NIH Guidelines Optional?</vt:lpstr>
      <vt:lpstr>Are the NIH Guidelines Optional?</vt:lpstr>
      <vt:lpstr>Prescription versus Flexibility</vt:lpstr>
      <vt:lpstr>Specifics vs. Intent</vt:lpstr>
      <vt:lpstr>Section II - Safety Considerations</vt:lpstr>
      <vt:lpstr>NIH Guidelines – Section II</vt:lpstr>
      <vt:lpstr>NIH Guidelines – Section II</vt:lpstr>
      <vt:lpstr>Section III - Levels of Review</vt:lpstr>
      <vt:lpstr>NIH Guidelines                                                 Section III - Levels of Review</vt:lpstr>
      <vt:lpstr>Section III-A </vt:lpstr>
      <vt:lpstr>Section III-A </vt:lpstr>
      <vt:lpstr>Section III-B </vt:lpstr>
      <vt:lpstr>Section III-C</vt:lpstr>
      <vt:lpstr>Section III-C</vt:lpstr>
      <vt:lpstr>Section III-D-1</vt:lpstr>
      <vt:lpstr>Section III-D-2</vt:lpstr>
      <vt:lpstr>Section III-D-3</vt:lpstr>
      <vt:lpstr>Section III-D-4:                                Experiments Involving Whole Animals</vt:lpstr>
      <vt:lpstr>Section III-D-5:                               Experiments Involving Whole Plants</vt:lpstr>
      <vt:lpstr>Section III-D-6: Experiments Involving More Than 10L of Culture</vt:lpstr>
      <vt:lpstr>Section III-D-7</vt:lpstr>
      <vt:lpstr>Section III-E</vt:lpstr>
      <vt:lpstr>Section III-E-3</vt:lpstr>
      <vt:lpstr>Section III-F:   Exempt Experiments</vt:lpstr>
      <vt:lpstr>Section III-F-1: Exempt Experiments</vt:lpstr>
      <vt:lpstr>Section III-F-1: Exempt Experiments</vt:lpstr>
      <vt:lpstr>Section III-F-2</vt:lpstr>
      <vt:lpstr>Section III-F-3</vt:lpstr>
      <vt:lpstr>Section III-F-4</vt:lpstr>
      <vt:lpstr>Section III-F-5</vt:lpstr>
      <vt:lpstr>Section III-F-6</vt:lpstr>
      <vt:lpstr>Section III-F-7</vt:lpstr>
      <vt:lpstr>Section III-F-8</vt:lpstr>
      <vt:lpstr>Appendix C-I</vt:lpstr>
      <vt:lpstr>Appendix C-II</vt:lpstr>
      <vt:lpstr>Appendix C-III</vt:lpstr>
      <vt:lpstr>Appendix C-IV</vt:lpstr>
      <vt:lpstr>Appendix C-V</vt:lpstr>
      <vt:lpstr>Appendix C-VI</vt:lpstr>
      <vt:lpstr>Appendix C-VII</vt:lpstr>
      <vt:lpstr>Appendix C-VIII</vt:lpstr>
      <vt:lpstr>Section III-F (and Appendix C)</vt:lpstr>
      <vt:lpstr>NIH Guidelines – Section IV</vt:lpstr>
      <vt:lpstr>Institutional Responsibilities                        under the NIH Guidelines</vt:lpstr>
      <vt:lpstr>PI Responsibilities                                         under the NIH Guidelines</vt:lpstr>
      <vt:lpstr>NIH Responsibilities                                      under the NIH Guidelines</vt:lpstr>
      <vt:lpstr>NIH OSP Responsibilities                    under the NIH Guidelines</vt:lpstr>
      <vt:lpstr>NIH Guidelines - Appendices</vt:lpstr>
      <vt:lpstr>Organization of the NIH Guidelines</vt:lpstr>
      <vt:lpstr>Questions</vt:lpstr>
    </vt:vector>
  </TitlesOfParts>
  <Company>NIH\OD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Gain-of-Function Deliberative Process</dc:title>
  <dc:creator>KR</dc:creator>
  <cp:lastModifiedBy>Page, Nikki</cp:lastModifiedBy>
  <cp:revision>1029</cp:revision>
  <cp:lastPrinted>2017-10-06T13:35:10Z</cp:lastPrinted>
  <dcterms:created xsi:type="dcterms:W3CDTF">2016-02-01T08:58:41Z</dcterms:created>
  <dcterms:modified xsi:type="dcterms:W3CDTF">2019-09-23T14:13:46Z</dcterms:modified>
</cp:coreProperties>
</file>