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4"/>
  </p:notesMasterIdLst>
  <p:handoutMasterIdLst>
    <p:handoutMasterId r:id="rId55"/>
  </p:handoutMasterIdLst>
  <p:sldIdLst>
    <p:sldId id="256" r:id="rId2"/>
    <p:sldId id="262" r:id="rId3"/>
    <p:sldId id="306" r:id="rId4"/>
    <p:sldId id="307" r:id="rId5"/>
    <p:sldId id="345" r:id="rId6"/>
    <p:sldId id="333" r:id="rId7"/>
    <p:sldId id="335" r:id="rId8"/>
    <p:sldId id="336" r:id="rId9"/>
    <p:sldId id="308" r:id="rId10"/>
    <p:sldId id="346" r:id="rId11"/>
    <p:sldId id="287" r:id="rId12"/>
    <p:sldId id="263" r:id="rId13"/>
    <p:sldId id="288" r:id="rId14"/>
    <p:sldId id="290" r:id="rId15"/>
    <p:sldId id="291" r:id="rId16"/>
    <p:sldId id="292" r:id="rId17"/>
    <p:sldId id="289" r:id="rId18"/>
    <p:sldId id="293" r:id="rId19"/>
    <p:sldId id="294" r:id="rId20"/>
    <p:sldId id="295" r:id="rId21"/>
    <p:sldId id="296" r:id="rId22"/>
    <p:sldId id="297" r:id="rId23"/>
    <p:sldId id="344" r:id="rId24"/>
    <p:sldId id="348" r:id="rId25"/>
    <p:sldId id="298" r:id="rId26"/>
    <p:sldId id="343" r:id="rId27"/>
    <p:sldId id="301" r:id="rId28"/>
    <p:sldId id="303" r:id="rId29"/>
    <p:sldId id="304" r:id="rId30"/>
    <p:sldId id="342" r:id="rId31"/>
    <p:sldId id="341" r:id="rId32"/>
    <p:sldId id="305" r:id="rId33"/>
    <p:sldId id="328" r:id="rId34"/>
    <p:sldId id="329" r:id="rId35"/>
    <p:sldId id="334" r:id="rId36"/>
    <p:sldId id="282" r:id="rId37"/>
    <p:sldId id="283" r:id="rId38"/>
    <p:sldId id="284" r:id="rId39"/>
    <p:sldId id="285" r:id="rId40"/>
    <p:sldId id="286" r:id="rId41"/>
    <p:sldId id="347" r:id="rId42"/>
    <p:sldId id="310" r:id="rId43"/>
    <p:sldId id="311" r:id="rId44"/>
    <p:sldId id="314" r:id="rId45"/>
    <p:sldId id="313" r:id="rId46"/>
    <p:sldId id="315" r:id="rId47"/>
    <p:sldId id="316" r:id="rId48"/>
    <p:sldId id="318" r:id="rId49"/>
    <p:sldId id="319" r:id="rId50"/>
    <p:sldId id="320" r:id="rId51"/>
    <p:sldId id="321" r:id="rId52"/>
    <p:sldId id="324" r:id="rId53"/>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9966"/>
    <a:srgbClr val="00CC66"/>
    <a:srgbClr val="00CC99"/>
    <a:srgbClr val="009999"/>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p:cViewPr varScale="1">
        <p:scale>
          <a:sx n="104" d="100"/>
          <a:sy n="104" d="100"/>
        </p:scale>
        <p:origin x="195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hyperlink" Target="http://www.ecu.edu/cs-dhs/prospectivehealth/Biological-Safety-Office-of-Prospective-Health.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ecu.edu/cs-dhs/prospectivehealth/Biological-Safety-Office-of-Prospective-Health.cf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C5EA2-F531-4103-8ED9-894E0B61302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CAB39BE-DEC4-409F-B86B-7588753B19B9}">
      <dgm:prSet/>
      <dgm:spPr/>
      <dgm:t>
        <a:bodyPr/>
        <a:lstStyle/>
        <a:p>
          <a:r>
            <a:rPr lang="en-US" dirty="0"/>
            <a:t>The following online training course provides employees with autoclave information concerning processes, equipment, and operations that are conducted at East Carolina University.  </a:t>
          </a:r>
        </a:p>
      </dgm:t>
    </dgm:pt>
    <dgm:pt modelId="{79F1A6B8-8377-4418-B91E-0834C8C2E713}" type="parTrans" cxnId="{E05F7CD8-D595-4EBE-9F6A-74E23CC0963F}">
      <dgm:prSet/>
      <dgm:spPr/>
      <dgm:t>
        <a:bodyPr/>
        <a:lstStyle/>
        <a:p>
          <a:endParaRPr lang="en-US"/>
        </a:p>
      </dgm:t>
    </dgm:pt>
    <dgm:pt modelId="{71781EE8-A697-43A1-85C3-AE0FCF2A4896}" type="sibTrans" cxnId="{E05F7CD8-D595-4EBE-9F6A-74E23CC0963F}">
      <dgm:prSet/>
      <dgm:spPr/>
      <dgm:t>
        <a:bodyPr/>
        <a:lstStyle/>
        <a:p>
          <a:endParaRPr lang="en-US"/>
        </a:p>
      </dgm:t>
    </dgm:pt>
    <dgm:pt modelId="{D936F26B-7DAB-4EFD-B834-9217F610CED5}">
      <dgm:prSet/>
      <dgm:spPr>
        <a:solidFill>
          <a:srgbClr val="339966"/>
        </a:solidFill>
      </dgm:spPr>
      <dgm:t>
        <a:bodyPr/>
        <a:lstStyle/>
        <a:p>
          <a:r>
            <a:rPr lang="en-US" dirty="0"/>
            <a:t>Employees will be introduced to autoclaving procedures, types of autoclaves used at ECU, procedures to follow when operating an autoclave, and how to verify if the autoclave is properly decontaminating materials.</a:t>
          </a:r>
        </a:p>
      </dgm:t>
    </dgm:pt>
    <dgm:pt modelId="{7391E6A7-7502-4DEB-A4D7-CCE8866B63B4}" type="parTrans" cxnId="{45D14BB1-A407-4017-9AFB-9CB1A94271BC}">
      <dgm:prSet/>
      <dgm:spPr/>
      <dgm:t>
        <a:bodyPr/>
        <a:lstStyle/>
        <a:p>
          <a:endParaRPr lang="en-US"/>
        </a:p>
      </dgm:t>
    </dgm:pt>
    <dgm:pt modelId="{717CD1BA-36E9-49A9-8DBF-811607527F2F}" type="sibTrans" cxnId="{45D14BB1-A407-4017-9AFB-9CB1A94271BC}">
      <dgm:prSet/>
      <dgm:spPr/>
      <dgm:t>
        <a:bodyPr/>
        <a:lstStyle/>
        <a:p>
          <a:endParaRPr lang="en-US"/>
        </a:p>
      </dgm:t>
    </dgm:pt>
    <dgm:pt modelId="{B9FD79D2-8F53-4DC1-8CD7-F46DF593D66E}">
      <dgm:prSet/>
      <dgm:spPr>
        <a:solidFill>
          <a:schemeClr val="tx1">
            <a:lumMod val="65000"/>
            <a:lumOff val="35000"/>
          </a:schemeClr>
        </a:solidFill>
      </dgm:spPr>
      <dgm:t>
        <a:bodyPr/>
        <a:lstStyle/>
        <a:p>
          <a:r>
            <a:rPr lang="en-US" dirty="0"/>
            <a:t>Additional autoclave information can be found in ECU’s Biosafety Manual located under Documents on </a:t>
          </a:r>
          <a:r>
            <a:rPr lang="en-US" dirty="0">
              <a:hlinkClick xmlns:r="http://schemas.openxmlformats.org/officeDocument/2006/relationships" r:id="rId1"/>
            </a:rPr>
            <a:t>Prospective Health’s website</a:t>
          </a:r>
          <a:r>
            <a:rPr lang="en-US" dirty="0"/>
            <a:t>.</a:t>
          </a:r>
        </a:p>
      </dgm:t>
    </dgm:pt>
    <dgm:pt modelId="{E9DCD272-BC48-4C0E-A5A8-26FD81F4817D}" type="parTrans" cxnId="{75FCF793-C68D-4539-BABE-EBA9E3DD86E8}">
      <dgm:prSet/>
      <dgm:spPr/>
      <dgm:t>
        <a:bodyPr/>
        <a:lstStyle/>
        <a:p>
          <a:endParaRPr lang="en-US"/>
        </a:p>
      </dgm:t>
    </dgm:pt>
    <dgm:pt modelId="{C723AFB3-9F53-4A48-A5F5-A3BF77E11477}" type="sibTrans" cxnId="{75FCF793-C68D-4539-BABE-EBA9E3DD86E8}">
      <dgm:prSet/>
      <dgm:spPr/>
      <dgm:t>
        <a:bodyPr/>
        <a:lstStyle/>
        <a:p>
          <a:endParaRPr lang="en-US"/>
        </a:p>
      </dgm:t>
    </dgm:pt>
    <dgm:pt modelId="{5E3C262A-7746-41F6-907D-C66BB774A12D}" type="pres">
      <dgm:prSet presAssocID="{B5CC5EA2-F531-4103-8ED9-894E0B61302C}" presName="linear" presStyleCnt="0">
        <dgm:presLayoutVars>
          <dgm:animLvl val="lvl"/>
          <dgm:resizeHandles val="exact"/>
        </dgm:presLayoutVars>
      </dgm:prSet>
      <dgm:spPr/>
    </dgm:pt>
    <dgm:pt modelId="{CFB99B5F-76FE-4E9B-B0C3-1029933C8AC8}" type="pres">
      <dgm:prSet presAssocID="{7CAB39BE-DEC4-409F-B86B-7588753B19B9}" presName="parentText" presStyleLbl="node1" presStyleIdx="0" presStyleCnt="3">
        <dgm:presLayoutVars>
          <dgm:chMax val="0"/>
          <dgm:bulletEnabled val="1"/>
        </dgm:presLayoutVars>
      </dgm:prSet>
      <dgm:spPr/>
    </dgm:pt>
    <dgm:pt modelId="{71EB4B28-6F88-406E-A4C6-AD26DA855EF9}" type="pres">
      <dgm:prSet presAssocID="{71781EE8-A697-43A1-85C3-AE0FCF2A4896}" presName="spacer" presStyleCnt="0"/>
      <dgm:spPr/>
    </dgm:pt>
    <dgm:pt modelId="{771C3BF0-C4F4-4D69-8D64-DE5EAFE1F2C5}" type="pres">
      <dgm:prSet presAssocID="{D936F26B-7DAB-4EFD-B834-9217F610CED5}" presName="parentText" presStyleLbl="node1" presStyleIdx="1" presStyleCnt="3">
        <dgm:presLayoutVars>
          <dgm:chMax val="0"/>
          <dgm:bulletEnabled val="1"/>
        </dgm:presLayoutVars>
      </dgm:prSet>
      <dgm:spPr/>
    </dgm:pt>
    <dgm:pt modelId="{F36719AB-874F-4826-AB60-FD153AB2E6FC}" type="pres">
      <dgm:prSet presAssocID="{717CD1BA-36E9-49A9-8DBF-811607527F2F}" presName="spacer" presStyleCnt="0"/>
      <dgm:spPr/>
    </dgm:pt>
    <dgm:pt modelId="{638B69AC-61E1-4713-A97B-E29A8B3D0CC3}" type="pres">
      <dgm:prSet presAssocID="{B9FD79D2-8F53-4DC1-8CD7-F46DF593D66E}" presName="parentText" presStyleLbl="node1" presStyleIdx="2" presStyleCnt="3">
        <dgm:presLayoutVars>
          <dgm:chMax val="0"/>
          <dgm:bulletEnabled val="1"/>
        </dgm:presLayoutVars>
      </dgm:prSet>
      <dgm:spPr/>
    </dgm:pt>
  </dgm:ptLst>
  <dgm:cxnLst>
    <dgm:cxn modelId="{1899BF09-687C-44C1-B840-D97524E9B913}" type="presOf" srcId="{B9FD79D2-8F53-4DC1-8CD7-F46DF593D66E}" destId="{638B69AC-61E1-4713-A97B-E29A8B3D0CC3}" srcOrd="0" destOrd="0" presId="urn:microsoft.com/office/officeart/2005/8/layout/vList2"/>
    <dgm:cxn modelId="{7AC64216-76F0-43F2-8200-C5ADC9756331}" type="presOf" srcId="{7CAB39BE-DEC4-409F-B86B-7588753B19B9}" destId="{CFB99B5F-76FE-4E9B-B0C3-1029933C8AC8}" srcOrd="0" destOrd="0" presId="urn:microsoft.com/office/officeart/2005/8/layout/vList2"/>
    <dgm:cxn modelId="{4DACD645-1E28-485C-ACC8-AAC7D127AD7B}" type="presOf" srcId="{B5CC5EA2-F531-4103-8ED9-894E0B61302C}" destId="{5E3C262A-7746-41F6-907D-C66BB774A12D}" srcOrd="0" destOrd="0" presId="urn:microsoft.com/office/officeart/2005/8/layout/vList2"/>
    <dgm:cxn modelId="{75FCF793-C68D-4539-BABE-EBA9E3DD86E8}" srcId="{B5CC5EA2-F531-4103-8ED9-894E0B61302C}" destId="{B9FD79D2-8F53-4DC1-8CD7-F46DF593D66E}" srcOrd="2" destOrd="0" parTransId="{E9DCD272-BC48-4C0E-A5A8-26FD81F4817D}" sibTransId="{C723AFB3-9F53-4A48-A5F5-A3BF77E11477}"/>
    <dgm:cxn modelId="{45D14BB1-A407-4017-9AFB-9CB1A94271BC}" srcId="{B5CC5EA2-F531-4103-8ED9-894E0B61302C}" destId="{D936F26B-7DAB-4EFD-B834-9217F610CED5}" srcOrd="1" destOrd="0" parTransId="{7391E6A7-7502-4DEB-A4D7-CCE8866B63B4}" sibTransId="{717CD1BA-36E9-49A9-8DBF-811607527F2F}"/>
    <dgm:cxn modelId="{81CA32C6-0B46-43D5-A064-15F0305528B2}" type="presOf" srcId="{D936F26B-7DAB-4EFD-B834-9217F610CED5}" destId="{771C3BF0-C4F4-4D69-8D64-DE5EAFE1F2C5}" srcOrd="0" destOrd="0" presId="urn:microsoft.com/office/officeart/2005/8/layout/vList2"/>
    <dgm:cxn modelId="{E05F7CD8-D595-4EBE-9F6A-74E23CC0963F}" srcId="{B5CC5EA2-F531-4103-8ED9-894E0B61302C}" destId="{7CAB39BE-DEC4-409F-B86B-7588753B19B9}" srcOrd="0" destOrd="0" parTransId="{79F1A6B8-8377-4418-B91E-0834C8C2E713}" sibTransId="{71781EE8-A697-43A1-85C3-AE0FCF2A4896}"/>
    <dgm:cxn modelId="{152E9AF9-7CBC-49DA-BFB8-C3429124FCEC}" type="presParOf" srcId="{5E3C262A-7746-41F6-907D-C66BB774A12D}" destId="{CFB99B5F-76FE-4E9B-B0C3-1029933C8AC8}" srcOrd="0" destOrd="0" presId="urn:microsoft.com/office/officeart/2005/8/layout/vList2"/>
    <dgm:cxn modelId="{911C04D2-73BD-4392-97BC-2F66FAAFB86A}" type="presParOf" srcId="{5E3C262A-7746-41F6-907D-C66BB774A12D}" destId="{71EB4B28-6F88-406E-A4C6-AD26DA855EF9}" srcOrd="1" destOrd="0" presId="urn:microsoft.com/office/officeart/2005/8/layout/vList2"/>
    <dgm:cxn modelId="{72186E55-105D-49DB-8CC9-8D2F463E5DDE}" type="presParOf" srcId="{5E3C262A-7746-41F6-907D-C66BB774A12D}" destId="{771C3BF0-C4F4-4D69-8D64-DE5EAFE1F2C5}" srcOrd="2" destOrd="0" presId="urn:microsoft.com/office/officeart/2005/8/layout/vList2"/>
    <dgm:cxn modelId="{C08984B8-80A0-47D9-A818-AF79C71B0065}" type="presParOf" srcId="{5E3C262A-7746-41F6-907D-C66BB774A12D}" destId="{F36719AB-874F-4826-AB60-FD153AB2E6FC}" srcOrd="3" destOrd="0" presId="urn:microsoft.com/office/officeart/2005/8/layout/vList2"/>
    <dgm:cxn modelId="{3CE228F4-59D8-4F25-8A1D-2257849D6340}" type="presParOf" srcId="{5E3C262A-7746-41F6-907D-C66BB774A12D}" destId="{638B69AC-61E1-4713-A97B-E29A8B3D0CC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AF3FE5-CEE4-48BE-8F15-4FE6E26D7EE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17CE12A-BF55-4DD1-A5BD-5DE13CA82CE7}">
      <dgm:prSet/>
      <dgm:spPr/>
      <dgm:t>
        <a:bodyPr/>
        <a:lstStyle/>
        <a:p>
          <a:r>
            <a:rPr lang="en-US"/>
            <a:t>North Carolina medical waste rules (15A NCAC 13 B .1200), require that "Regulated Medical Waste", defined as "blood and body fluids in individual containers greater than 20 ml, microbiological waste, and pathological waste,” must be treated before disposal in order to render the waste nonhazardous.  </a:t>
          </a:r>
        </a:p>
      </dgm:t>
    </dgm:pt>
    <dgm:pt modelId="{C723326C-58FF-45C9-BF80-E890EDB530D7}" type="parTrans" cxnId="{7A7B48E6-9E36-4A86-B8C6-62A2F8964774}">
      <dgm:prSet/>
      <dgm:spPr/>
      <dgm:t>
        <a:bodyPr/>
        <a:lstStyle/>
        <a:p>
          <a:endParaRPr lang="en-US"/>
        </a:p>
      </dgm:t>
    </dgm:pt>
    <dgm:pt modelId="{4120F1AF-2CE8-4572-ADD6-283E389916E0}" type="sibTrans" cxnId="{7A7B48E6-9E36-4A86-B8C6-62A2F8964774}">
      <dgm:prSet/>
      <dgm:spPr/>
      <dgm:t>
        <a:bodyPr/>
        <a:lstStyle/>
        <a:p>
          <a:endParaRPr lang="en-US"/>
        </a:p>
      </dgm:t>
    </dgm:pt>
    <dgm:pt modelId="{81DDDF82-DF8A-4335-A535-B017B27B185A}">
      <dgm:prSet/>
      <dgm:spPr>
        <a:solidFill>
          <a:schemeClr val="tx1">
            <a:lumMod val="65000"/>
            <a:lumOff val="35000"/>
          </a:schemeClr>
        </a:solidFill>
      </dgm:spPr>
      <dgm:t>
        <a:bodyPr/>
        <a:lstStyle/>
        <a:p>
          <a:r>
            <a:rPr lang="en-US" dirty="0"/>
            <a:t>Most ECU campus laboratory‐generated biohazard waste falls under the State defined category of “microbiological waste” within 15A NCAC 13 B .1200. </a:t>
          </a:r>
        </a:p>
      </dgm:t>
    </dgm:pt>
    <dgm:pt modelId="{D2F855A9-510D-41C7-B684-04E3A988D53F}" type="parTrans" cxnId="{BEB8A630-8B7C-4620-A921-D13D5248D591}">
      <dgm:prSet/>
      <dgm:spPr/>
      <dgm:t>
        <a:bodyPr/>
        <a:lstStyle/>
        <a:p>
          <a:endParaRPr lang="en-US"/>
        </a:p>
      </dgm:t>
    </dgm:pt>
    <dgm:pt modelId="{9A990E89-F0EC-4A16-8FF4-FB8B0A053709}" type="sibTrans" cxnId="{BEB8A630-8B7C-4620-A921-D13D5248D591}">
      <dgm:prSet/>
      <dgm:spPr/>
      <dgm:t>
        <a:bodyPr/>
        <a:lstStyle/>
        <a:p>
          <a:endParaRPr lang="en-US"/>
        </a:p>
      </dgm:t>
    </dgm:pt>
    <dgm:pt modelId="{CC726F20-C03B-4368-A7C5-4BFA3D529EC6}" type="pres">
      <dgm:prSet presAssocID="{40AF3FE5-CEE4-48BE-8F15-4FE6E26D7EEF}" presName="linear" presStyleCnt="0">
        <dgm:presLayoutVars>
          <dgm:animLvl val="lvl"/>
          <dgm:resizeHandles val="exact"/>
        </dgm:presLayoutVars>
      </dgm:prSet>
      <dgm:spPr/>
    </dgm:pt>
    <dgm:pt modelId="{4E3631E1-E70F-4EF4-8B23-1BDEE5709027}" type="pres">
      <dgm:prSet presAssocID="{117CE12A-BF55-4DD1-A5BD-5DE13CA82CE7}" presName="parentText" presStyleLbl="node1" presStyleIdx="0" presStyleCnt="2">
        <dgm:presLayoutVars>
          <dgm:chMax val="0"/>
          <dgm:bulletEnabled val="1"/>
        </dgm:presLayoutVars>
      </dgm:prSet>
      <dgm:spPr/>
    </dgm:pt>
    <dgm:pt modelId="{F2A81D56-A933-4057-AA00-10EF73CF73E8}" type="pres">
      <dgm:prSet presAssocID="{4120F1AF-2CE8-4572-ADD6-283E389916E0}" presName="spacer" presStyleCnt="0"/>
      <dgm:spPr/>
    </dgm:pt>
    <dgm:pt modelId="{1170B542-7427-4936-877A-6A78598F596C}" type="pres">
      <dgm:prSet presAssocID="{81DDDF82-DF8A-4335-A535-B017B27B185A}" presName="parentText" presStyleLbl="node1" presStyleIdx="1" presStyleCnt="2">
        <dgm:presLayoutVars>
          <dgm:chMax val="0"/>
          <dgm:bulletEnabled val="1"/>
        </dgm:presLayoutVars>
      </dgm:prSet>
      <dgm:spPr/>
    </dgm:pt>
  </dgm:ptLst>
  <dgm:cxnLst>
    <dgm:cxn modelId="{BEB8A630-8B7C-4620-A921-D13D5248D591}" srcId="{40AF3FE5-CEE4-48BE-8F15-4FE6E26D7EEF}" destId="{81DDDF82-DF8A-4335-A535-B017B27B185A}" srcOrd="1" destOrd="0" parTransId="{D2F855A9-510D-41C7-B684-04E3A988D53F}" sibTransId="{9A990E89-F0EC-4A16-8FF4-FB8B0A053709}"/>
    <dgm:cxn modelId="{62944A4E-5B90-405F-B17B-74BAA2BC26F9}" type="presOf" srcId="{40AF3FE5-CEE4-48BE-8F15-4FE6E26D7EEF}" destId="{CC726F20-C03B-4368-A7C5-4BFA3D529EC6}" srcOrd="0" destOrd="0" presId="urn:microsoft.com/office/officeart/2005/8/layout/vList2"/>
    <dgm:cxn modelId="{7A7B48E6-9E36-4A86-B8C6-62A2F8964774}" srcId="{40AF3FE5-CEE4-48BE-8F15-4FE6E26D7EEF}" destId="{117CE12A-BF55-4DD1-A5BD-5DE13CA82CE7}" srcOrd="0" destOrd="0" parTransId="{C723326C-58FF-45C9-BF80-E890EDB530D7}" sibTransId="{4120F1AF-2CE8-4572-ADD6-283E389916E0}"/>
    <dgm:cxn modelId="{B0694DEA-C36C-478E-B3CD-0C78415813B0}" type="presOf" srcId="{117CE12A-BF55-4DD1-A5BD-5DE13CA82CE7}" destId="{4E3631E1-E70F-4EF4-8B23-1BDEE5709027}" srcOrd="0" destOrd="0" presId="urn:microsoft.com/office/officeart/2005/8/layout/vList2"/>
    <dgm:cxn modelId="{195876FA-5DC6-4807-8479-045AFDD60FAD}" type="presOf" srcId="{81DDDF82-DF8A-4335-A535-B017B27B185A}" destId="{1170B542-7427-4936-877A-6A78598F596C}" srcOrd="0" destOrd="0" presId="urn:microsoft.com/office/officeart/2005/8/layout/vList2"/>
    <dgm:cxn modelId="{C52C5573-9054-4DAC-A876-5811A57B89C7}" type="presParOf" srcId="{CC726F20-C03B-4368-A7C5-4BFA3D529EC6}" destId="{4E3631E1-E70F-4EF4-8B23-1BDEE5709027}" srcOrd="0" destOrd="0" presId="urn:microsoft.com/office/officeart/2005/8/layout/vList2"/>
    <dgm:cxn modelId="{AA58393F-76C9-4F62-BA1B-EB6904BBD34C}" type="presParOf" srcId="{CC726F20-C03B-4368-A7C5-4BFA3D529EC6}" destId="{F2A81D56-A933-4057-AA00-10EF73CF73E8}" srcOrd="1" destOrd="0" presId="urn:microsoft.com/office/officeart/2005/8/layout/vList2"/>
    <dgm:cxn modelId="{46041FC5-D438-413B-B11C-37D1257158E7}" type="presParOf" srcId="{CC726F20-C03B-4368-A7C5-4BFA3D529EC6}" destId="{1170B542-7427-4936-877A-6A78598F596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88B448-7C88-4775-B10E-8DC28244354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B8A0C3F-91D0-48C9-A102-DEE576EF5ED0}">
      <dgm:prSet/>
      <dgm:spPr>
        <a:solidFill>
          <a:schemeClr val="accent2"/>
        </a:solidFill>
      </dgm:spPr>
      <dgm:t>
        <a:bodyPr/>
        <a:lstStyle/>
        <a:p>
          <a:r>
            <a:rPr lang="en-US" dirty="0"/>
            <a:t>Biohazard waste generated and collected in ECU research laboratories is to be properly autoclaved according to procedures outlined in the following training.</a:t>
          </a:r>
        </a:p>
      </dgm:t>
    </dgm:pt>
    <dgm:pt modelId="{1D6B050C-19D0-4C52-A790-91F02C7B63B4}" type="parTrans" cxnId="{994189B7-FC46-49EE-A927-6DF50329E659}">
      <dgm:prSet/>
      <dgm:spPr/>
      <dgm:t>
        <a:bodyPr/>
        <a:lstStyle/>
        <a:p>
          <a:endParaRPr lang="en-US"/>
        </a:p>
      </dgm:t>
    </dgm:pt>
    <dgm:pt modelId="{94EAA098-D292-46D9-AEA1-67B4AF0BE089}" type="sibTrans" cxnId="{994189B7-FC46-49EE-A927-6DF50329E659}">
      <dgm:prSet/>
      <dgm:spPr/>
      <dgm:t>
        <a:bodyPr/>
        <a:lstStyle/>
        <a:p>
          <a:endParaRPr lang="en-US"/>
        </a:p>
      </dgm:t>
    </dgm:pt>
    <dgm:pt modelId="{3A11DB7B-6441-4AC9-A8CD-D5AFEE1E394E}">
      <dgm:prSet/>
      <dgm:spPr>
        <a:solidFill>
          <a:srgbClr val="339966"/>
        </a:solidFill>
      </dgm:spPr>
      <dgm:t>
        <a:bodyPr/>
        <a:lstStyle/>
        <a:p>
          <a:r>
            <a:rPr lang="en-US" dirty="0"/>
            <a:t>Autoclaving in Biological Safety essentially means the process by which superheated steam is used to sterilize biohazard waste.</a:t>
          </a:r>
        </a:p>
      </dgm:t>
    </dgm:pt>
    <dgm:pt modelId="{AC22CF17-5C72-46D5-9BFA-9F66018CF74F}" type="parTrans" cxnId="{07619F8A-6BA4-44C2-8FCF-8B73B3693BE8}">
      <dgm:prSet/>
      <dgm:spPr/>
      <dgm:t>
        <a:bodyPr/>
        <a:lstStyle/>
        <a:p>
          <a:endParaRPr lang="en-US"/>
        </a:p>
      </dgm:t>
    </dgm:pt>
    <dgm:pt modelId="{C90983AF-A128-4C0C-9BED-3E820DD7C62B}" type="sibTrans" cxnId="{07619F8A-6BA4-44C2-8FCF-8B73B3693BE8}">
      <dgm:prSet/>
      <dgm:spPr/>
      <dgm:t>
        <a:bodyPr/>
        <a:lstStyle/>
        <a:p>
          <a:endParaRPr lang="en-US"/>
        </a:p>
      </dgm:t>
    </dgm:pt>
    <dgm:pt modelId="{1DD16662-D061-446D-8335-4A57D583A75F}">
      <dgm:prSet/>
      <dgm:spPr>
        <a:solidFill>
          <a:schemeClr val="tx1">
            <a:lumMod val="65000"/>
            <a:lumOff val="35000"/>
          </a:schemeClr>
        </a:solidFill>
      </dgm:spPr>
      <dgm:t>
        <a:bodyPr/>
        <a:lstStyle/>
        <a:p>
          <a:r>
            <a:rPr lang="en-US"/>
            <a:t>Autoclaving changes the biological character of the waste to reduce or eliminate its potential for causing disease. </a:t>
          </a:r>
        </a:p>
      </dgm:t>
    </dgm:pt>
    <dgm:pt modelId="{A7293B5F-1348-41E6-A7DB-4F4EE61FE883}" type="parTrans" cxnId="{D81A73A9-3D3C-456D-811D-735B85A59CC5}">
      <dgm:prSet/>
      <dgm:spPr/>
      <dgm:t>
        <a:bodyPr/>
        <a:lstStyle/>
        <a:p>
          <a:endParaRPr lang="en-US"/>
        </a:p>
      </dgm:t>
    </dgm:pt>
    <dgm:pt modelId="{667128B2-1390-4DB2-A4E9-529451023D81}" type="sibTrans" cxnId="{D81A73A9-3D3C-456D-811D-735B85A59CC5}">
      <dgm:prSet/>
      <dgm:spPr/>
      <dgm:t>
        <a:bodyPr/>
        <a:lstStyle/>
        <a:p>
          <a:endParaRPr lang="en-US"/>
        </a:p>
      </dgm:t>
    </dgm:pt>
    <dgm:pt modelId="{EC051931-0D0D-4697-976D-0CB40489D72C}" type="pres">
      <dgm:prSet presAssocID="{D888B448-7C88-4775-B10E-8DC282443541}" presName="linear" presStyleCnt="0">
        <dgm:presLayoutVars>
          <dgm:animLvl val="lvl"/>
          <dgm:resizeHandles val="exact"/>
        </dgm:presLayoutVars>
      </dgm:prSet>
      <dgm:spPr/>
    </dgm:pt>
    <dgm:pt modelId="{29FBB6C7-9CE6-4FFC-8A5E-DECF6F32FC96}" type="pres">
      <dgm:prSet presAssocID="{6B8A0C3F-91D0-48C9-A102-DEE576EF5ED0}" presName="parentText" presStyleLbl="node1" presStyleIdx="0" presStyleCnt="3">
        <dgm:presLayoutVars>
          <dgm:chMax val="0"/>
          <dgm:bulletEnabled val="1"/>
        </dgm:presLayoutVars>
      </dgm:prSet>
      <dgm:spPr/>
    </dgm:pt>
    <dgm:pt modelId="{AA79F0F0-A4EC-4D8D-B981-1FD108D719EC}" type="pres">
      <dgm:prSet presAssocID="{94EAA098-D292-46D9-AEA1-67B4AF0BE089}" presName="spacer" presStyleCnt="0"/>
      <dgm:spPr/>
    </dgm:pt>
    <dgm:pt modelId="{7B89651C-ADED-4AC0-8CB6-990438C0E7C3}" type="pres">
      <dgm:prSet presAssocID="{3A11DB7B-6441-4AC9-A8CD-D5AFEE1E394E}" presName="parentText" presStyleLbl="node1" presStyleIdx="1" presStyleCnt="3">
        <dgm:presLayoutVars>
          <dgm:chMax val="0"/>
          <dgm:bulletEnabled val="1"/>
        </dgm:presLayoutVars>
      </dgm:prSet>
      <dgm:spPr/>
    </dgm:pt>
    <dgm:pt modelId="{36917A23-9DD3-4E56-BCBC-76B2CB40B5AC}" type="pres">
      <dgm:prSet presAssocID="{C90983AF-A128-4C0C-9BED-3E820DD7C62B}" presName="spacer" presStyleCnt="0"/>
      <dgm:spPr/>
    </dgm:pt>
    <dgm:pt modelId="{256B3B13-6292-499A-8FA6-F758360B65B3}" type="pres">
      <dgm:prSet presAssocID="{1DD16662-D061-446D-8335-4A57D583A75F}" presName="parentText" presStyleLbl="node1" presStyleIdx="2" presStyleCnt="3">
        <dgm:presLayoutVars>
          <dgm:chMax val="0"/>
          <dgm:bulletEnabled val="1"/>
        </dgm:presLayoutVars>
      </dgm:prSet>
      <dgm:spPr/>
    </dgm:pt>
  </dgm:ptLst>
  <dgm:cxnLst>
    <dgm:cxn modelId="{FF040C0B-2CFF-4496-B50E-4C0859E72DD7}" type="presOf" srcId="{1DD16662-D061-446D-8335-4A57D583A75F}" destId="{256B3B13-6292-499A-8FA6-F758360B65B3}" srcOrd="0" destOrd="0" presId="urn:microsoft.com/office/officeart/2005/8/layout/vList2"/>
    <dgm:cxn modelId="{CE6D4F3C-B3CE-4F7C-91BE-3C4E431A2017}" type="presOf" srcId="{6B8A0C3F-91D0-48C9-A102-DEE576EF5ED0}" destId="{29FBB6C7-9CE6-4FFC-8A5E-DECF6F32FC96}" srcOrd="0" destOrd="0" presId="urn:microsoft.com/office/officeart/2005/8/layout/vList2"/>
    <dgm:cxn modelId="{52B4067E-F323-453E-8441-7C080146E4D5}" type="presOf" srcId="{D888B448-7C88-4775-B10E-8DC282443541}" destId="{EC051931-0D0D-4697-976D-0CB40489D72C}" srcOrd="0" destOrd="0" presId="urn:microsoft.com/office/officeart/2005/8/layout/vList2"/>
    <dgm:cxn modelId="{D4C25D7E-4D6A-46D9-AD8A-D16C7AE9EEFF}" type="presOf" srcId="{3A11DB7B-6441-4AC9-A8CD-D5AFEE1E394E}" destId="{7B89651C-ADED-4AC0-8CB6-990438C0E7C3}" srcOrd="0" destOrd="0" presId="urn:microsoft.com/office/officeart/2005/8/layout/vList2"/>
    <dgm:cxn modelId="{07619F8A-6BA4-44C2-8FCF-8B73B3693BE8}" srcId="{D888B448-7C88-4775-B10E-8DC282443541}" destId="{3A11DB7B-6441-4AC9-A8CD-D5AFEE1E394E}" srcOrd="1" destOrd="0" parTransId="{AC22CF17-5C72-46D5-9BFA-9F66018CF74F}" sibTransId="{C90983AF-A128-4C0C-9BED-3E820DD7C62B}"/>
    <dgm:cxn modelId="{D81A73A9-3D3C-456D-811D-735B85A59CC5}" srcId="{D888B448-7C88-4775-B10E-8DC282443541}" destId="{1DD16662-D061-446D-8335-4A57D583A75F}" srcOrd="2" destOrd="0" parTransId="{A7293B5F-1348-41E6-A7DB-4F4EE61FE883}" sibTransId="{667128B2-1390-4DB2-A4E9-529451023D81}"/>
    <dgm:cxn modelId="{994189B7-FC46-49EE-A927-6DF50329E659}" srcId="{D888B448-7C88-4775-B10E-8DC282443541}" destId="{6B8A0C3F-91D0-48C9-A102-DEE576EF5ED0}" srcOrd="0" destOrd="0" parTransId="{1D6B050C-19D0-4C52-A790-91F02C7B63B4}" sibTransId="{94EAA098-D292-46D9-AEA1-67B4AF0BE089}"/>
    <dgm:cxn modelId="{102A934F-CA1E-4090-ACBC-637C8556BD5E}" type="presParOf" srcId="{EC051931-0D0D-4697-976D-0CB40489D72C}" destId="{29FBB6C7-9CE6-4FFC-8A5E-DECF6F32FC96}" srcOrd="0" destOrd="0" presId="urn:microsoft.com/office/officeart/2005/8/layout/vList2"/>
    <dgm:cxn modelId="{A14378B3-B6C4-4E85-A53D-2E2D823D3CB1}" type="presParOf" srcId="{EC051931-0D0D-4697-976D-0CB40489D72C}" destId="{AA79F0F0-A4EC-4D8D-B981-1FD108D719EC}" srcOrd="1" destOrd="0" presId="urn:microsoft.com/office/officeart/2005/8/layout/vList2"/>
    <dgm:cxn modelId="{C91C642D-FB14-44B8-A5C7-422B556FB0A1}" type="presParOf" srcId="{EC051931-0D0D-4697-976D-0CB40489D72C}" destId="{7B89651C-ADED-4AC0-8CB6-990438C0E7C3}" srcOrd="2" destOrd="0" presId="urn:microsoft.com/office/officeart/2005/8/layout/vList2"/>
    <dgm:cxn modelId="{3538FF8B-7FD5-42C8-90A7-718635B3EB61}" type="presParOf" srcId="{EC051931-0D0D-4697-976D-0CB40489D72C}" destId="{36917A23-9DD3-4E56-BCBC-76B2CB40B5AC}" srcOrd="3" destOrd="0" presId="urn:microsoft.com/office/officeart/2005/8/layout/vList2"/>
    <dgm:cxn modelId="{E20B2405-1498-436A-97F3-374DA8723C6D}" type="presParOf" srcId="{EC051931-0D0D-4697-976D-0CB40489D72C}" destId="{256B3B13-6292-499A-8FA6-F758360B65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853427-335A-4263-8010-92C13C63E94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D26F548-0FE6-4898-8552-C3729203EB80}">
      <dgm:prSet/>
      <dgm:spPr/>
      <dgm:t>
        <a:bodyPr/>
        <a:lstStyle/>
        <a:p>
          <a:r>
            <a:rPr lang="en-US"/>
            <a:t>Cultures &amp; stocks of biological materials</a:t>
          </a:r>
        </a:p>
      </dgm:t>
    </dgm:pt>
    <dgm:pt modelId="{F771C579-9DD2-4722-AB65-6C843D993CAA}" type="parTrans" cxnId="{F7B38303-6B7C-42BC-8A27-837CA6EB37A9}">
      <dgm:prSet/>
      <dgm:spPr/>
      <dgm:t>
        <a:bodyPr/>
        <a:lstStyle/>
        <a:p>
          <a:endParaRPr lang="en-US"/>
        </a:p>
      </dgm:t>
    </dgm:pt>
    <dgm:pt modelId="{FD53D37B-D71B-4976-8F8F-22406A72AFA3}" type="sibTrans" cxnId="{F7B38303-6B7C-42BC-8A27-837CA6EB37A9}">
      <dgm:prSet/>
      <dgm:spPr/>
      <dgm:t>
        <a:bodyPr/>
        <a:lstStyle/>
        <a:p>
          <a:endParaRPr lang="en-US"/>
        </a:p>
      </dgm:t>
    </dgm:pt>
    <dgm:pt modelId="{BD66DA23-4259-44A0-8F97-3F7A6DD3E8CD}">
      <dgm:prSet/>
      <dgm:spPr/>
      <dgm:t>
        <a:bodyPr/>
        <a:lstStyle/>
        <a:p>
          <a:r>
            <a:rPr lang="en-US"/>
            <a:t>Culture dishes &amp; related devices</a:t>
          </a:r>
        </a:p>
      </dgm:t>
    </dgm:pt>
    <dgm:pt modelId="{AB5EBA97-1E3A-49CE-872F-6F7FD0067DF9}" type="parTrans" cxnId="{C29C53AD-556C-43D4-8F8F-3F4F1B76B7E9}">
      <dgm:prSet/>
      <dgm:spPr/>
      <dgm:t>
        <a:bodyPr/>
        <a:lstStyle/>
        <a:p>
          <a:endParaRPr lang="en-US"/>
        </a:p>
      </dgm:t>
    </dgm:pt>
    <dgm:pt modelId="{3B629B8A-26D3-4659-8A33-E76564DE3E7A}" type="sibTrans" cxnId="{C29C53AD-556C-43D4-8F8F-3F4F1B76B7E9}">
      <dgm:prSet/>
      <dgm:spPr/>
      <dgm:t>
        <a:bodyPr/>
        <a:lstStyle/>
        <a:p>
          <a:endParaRPr lang="en-US"/>
        </a:p>
      </dgm:t>
    </dgm:pt>
    <dgm:pt modelId="{FF45BFC6-A360-4408-82F4-707DA3C0CD57}">
      <dgm:prSet/>
      <dgm:spPr/>
      <dgm:t>
        <a:bodyPr/>
        <a:lstStyle/>
        <a:p>
          <a:r>
            <a:rPr lang="en-US"/>
            <a:t>Discarded live and attenuated vaccines</a:t>
          </a:r>
        </a:p>
      </dgm:t>
    </dgm:pt>
    <dgm:pt modelId="{48A582A3-4D2E-4824-AFA1-685BE3820494}" type="parTrans" cxnId="{79D70275-0811-4860-B333-BFE3F781FDAC}">
      <dgm:prSet/>
      <dgm:spPr/>
      <dgm:t>
        <a:bodyPr/>
        <a:lstStyle/>
        <a:p>
          <a:endParaRPr lang="en-US"/>
        </a:p>
      </dgm:t>
    </dgm:pt>
    <dgm:pt modelId="{51CD4F2F-19B7-463E-BD83-3BCBD907E74A}" type="sibTrans" cxnId="{79D70275-0811-4860-B333-BFE3F781FDAC}">
      <dgm:prSet/>
      <dgm:spPr/>
      <dgm:t>
        <a:bodyPr/>
        <a:lstStyle/>
        <a:p>
          <a:endParaRPr lang="en-US"/>
        </a:p>
      </dgm:t>
    </dgm:pt>
    <dgm:pt modelId="{1F6E1CC1-A5EF-4022-8C5C-39B41A8DD07E}">
      <dgm:prSet/>
      <dgm:spPr/>
      <dgm:t>
        <a:bodyPr/>
        <a:lstStyle/>
        <a:p>
          <a:r>
            <a:rPr lang="en-US"/>
            <a:t>Contaminated soiled items (pertri dishes, pipettes, gloves, paper towels)</a:t>
          </a:r>
        </a:p>
      </dgm:t>
    </dgm:pt>
    <dgm:pt modelId="{E04C4A33-0687-4C1D-A6BC-17873F80A3C2}" type="parTrans" cxnId="{1A2FE95E-7D9D-41F7-8EB0-9F476BDC1D18}">
      <dgm:prSet/>
      <dgm:spPr/>
      <dgm:t>
        <a:bodyPr/>
        <a:lstStyle/>
        <a:p>
          <a:endParaRPr lang="en-US"/>
        </a:p>
      </dgm:t>
    </dgm:pt>
    <dgm:pt modelId="{1E246D3C-B4A4-4CEC-BE14-3EFBBBAFC543}" type="sibTrans" cxnId="{1A2FE95E-7D9D-41F7-8EB0-9F476BDC1D18}">
      <dgm:prSet/>
      <dgm:spPr/>
      <dgm:t>
        <a:bodyPr/>
        <a:lstStyle/>
        <a:p>
          <a:endParaRPr lang="en-US"/>
        </a:p>
      </dgm:t>
    </dgm:pt>
    <dgm:pt modelId="{C9873AF8-6285-4D7F-B7DF-B447DF129753}">
      <dgm:prSet/>
      <dgm:spPr/>
      <dgm:t>
        <a:bodyPr/>
        <a:lstStyle/>
        <a:p>
          <a:r>
            <a:rPr lang="en-US"/>
            <a:t>Items for sterilization such as glassware, media, water, equipment</a:t>
          </a:r>
        </a:p>
      </dgm:t>
    </dgm:pt>
    <dgm:pt modelId="{F81D127D-8B82-4712-B2E7-351D0779A85C}" type="parTrans" cxnId="{3939471B-4D96-4BC6-B927-A71D5216BF28}">
      <dgm:prSet/>
      <dgm:spPr/>
      <dgm:t>
        <a:bodyPr/>
        <a:lstStyle/>
        <a:p>
          <a:endParaRPr lang="en-US"/>
        </a:p>
      </dgm:t>
    </dgm:pt>
    <dgm:pt modelId="{1E271377-C693-468C-9F1E-B9A2BA3D26B6}" type="sibTrans" cxnId="{3939471B-4D96-4BC6-B927-A71D5216BF28}">
      <dgm:prSet/>
      <dgm:spPr/>
      <dgm:t>
        <a:bodyPr/>
        <a:lstStyle/>
        <a:p>
          <a:endParaRPr lang="en-US"/>
        </a:p>
      </dgm:t>
    </dgm:pt>
    <dgm:pt modelId="{FFF6F7CF-5932-4CAB-AF9D-EBE535877780}">
      <dgm:prSet/>
      <dgm:spPr/>
      <dgm:t>
        <a:bodyPr/>
        <a:lstStyle/>
        <a:p>
          <a:r>
            <a:rPr lang="en-US"/>
            <a:t>Infected small animal carcasses</a:t>
          </a:r>
        </a:p>
      </dgm:t>
    </dgm:pt>
    <dgm:pt modelId="{7D06C136-1EC7-41CE-8BDF-F732CB065BF8}" type="parTrans" cxnId="{77B55021-5D2D-4D52-814F-BECD30189879}">
      <dgm:prSet/>
      <dgm:spPr/>
      <dgm:t>
        <a:bodyPr/>
        <a:lstStyle/>
        <a:p>
          <a:endParaRPr lang="en-US"/>
        </a:p>
      </dgm:t>
    </dgm:pt>
    <dgm:pt modelId="{15C9A072-9961-4FB1-8917-854A89A81EF0}" type="sibTrans" cxnId="{77B55021-5D2D-4D52-814F-BECD30189879}">
      <dgm:prSet/>
      <dgm:spPr/>
      <dgm:t>
        <a:bodyPr/>
        <a:lstStyle/>
        <a:p>
          <a:endParaRPr lang="en-US"/>
        </a:p>
      </dgm:t>
    </dgm:pt>
    <dgm:pt modelId="{CAD59E9C-D86E-4D15-A496-9F33BC96E5AE}" type="pres">
      <dgm:prSet presAssocID="{11853427-335A-4263-8010-92C13C63E947}" presName="linear" presStyleCnt="0">
        <dgm:presLayoutVars>
          <dgm:animLvl val="lvl"/>
          <dgm:resizeHandles val="exact"/>
        </dgm:presLayoutVars>
      </dgm:prSet>
      <dgm:spPr/>
    </dgm:pt>
    <dgm:pt modelId="{7F254CBC-63E8-4973-96A6-F9D9DDA9C5CF}" type="pres">
      <dgm:prSet presAssocID="{4D26F548-0FE6-4898-8552-C3729203EB80}" presName="parentText" presStyleLbl="node1" presStyleIdx="0" presStyleCnt="6">
        <dgm:presLayoutVars>
          <dgm:chMax val="0"/>
          <dgm:bulletEnabled val="1"/>
        </dgm:presLayoutVars>
      </dgm:prSet>
      <dgm:spPr/>
    </dgm:pt>
    <dgm:pt modelId="{0B53B798-98F1-4052-BFF6-8EB60E256511}" type="pres">
      <dgm:prSet presAssocID="{FD53D37B-D71B-4976-8F8F-22406A72AFA3}" presName="spacer" presStyleCnt="0"/>
      <dgm:spPr/>
    </dgm:pt>
    <dgm:pt modelId="{C09EA05F-57C5-4188-A598-F86A18E11DBE}" type="pres">
      <dgm:prSet presAssocID="{BD66DA23-4259-44A0-8F97-3F7A6DD3E8CD}" presName="parentText" presStyleLbl="node1" presStyleIdx="1" presStyleCnt="6">
        <dgm:presLayoutVars>
          <dgm:chMax val="0"/>
          <dgm:bulletEnabled val="1"/>
        </dgm:presLayoutVars>
      </dgm:prSet>
      <dgm:spPr/>
    </dgm:pt>
    <dgm:pt modelId="{0F720FDA-B686-4ADA-8468-7C963BA8106C}" type="pres">
      <dgm:prSet presAssocID="{3B629B8A-26D3-4659-8A33-E76564DE3E7A}" presName="spacer" presStyleCnt="0"/>
      <dgm:spPr/>
    </dgm:pt>
    <dgm:pt modelId="{7465D1B6-0F89-46F5-BAEF-0F9357829064}" type="pres">
      <dgm:prSet presAssocID="{FF45BFC6-A360-4408-82F4-707DA3C0CD57}" presName="parentText" presStyleLbl="node1" presStyleIdx="2" presStyleCnt="6">
        <dgm:presLayoutVars>
          <dgm:chMax val="0"/>
          <dgm:bulletEnabled val="1"/>
        </dgm:presLayoutVars>
      </dgm:prSet>
      <dgm:spPr/>
    </dgm:pt>
    <dgm:pt modelId="{5368554B-003F-4071-B4B8-D7E2A337517D}" type="pres">
      <dgm:prSet presAssocID="{51CD4F2F-19B7-463E-BD83-3BCBD907E74A}" presName="spacer" presStyleCnt="0"/>
      <dgm:spPr/>
    </dgm:pt>
    <dgm:pt modelId="{21D0B705-43B6-4F46-9B0F-1309D780C572}" type="pres">
      <dgm:prSet presAssocID="{1F6E1CC1-A5EF-4022-8C5C-39B41A8DD07E}" presName="parentText" presStyleLbl="node1" presStyleIdx="3" presStyleCnt="6">
        <dgm:presLayoutVars>
          <dgm:chMax val="0"/>
          <dgm:bulletEnabled val="1"/>
        </dgm:presLayoutVars>
      </dgm:prSet>
      <dgm:spPr/>
    </dgm:pt>
    <dgm:pt modelId="{D2BAECB8-345D-45AD-9DCF-DDC8A170D89C}" type="pres">
      <dgm:prSet presAssocID="{1E246D3C-B4A4-4CEC-BE14-3EFBBBAFC543}" presName="spacer" presStyleCnt="0"/>
      <dgm:spPr/>
    </dgm:pt>
    <dgm:pt modelId="{90273B98-2623-4495-90AF-2FF9B5C315C7}" type="pres">
      <dgm:prSet presAssocID="{C9873AF8-6285-4D7F-B7DF-B447DF129753}" presName="parentText" presStyleLbl="node1" presStyleIdx="4" presStyleCnt="6">
        <dgm:presLayoutVars>
          <dgm:chMax val="0"/>
          <dgm:bulletEnabled val="1"/>
        </dgm:presLayoutVars>
      </dgm:prSet>
      <dgm:spPr/>
    </dgm:pt>
    <dgm:pt modelId="{DA795824-8059-498E-A566-F1B3334E04C0}" type="pres">
      <dgm:prSet presAssocID="{1E271377-C693-468C-9F1E-B9A2BA3D26B6}" presName="spacer" presStyleCnt="0"/>
      <dgm:spPr/>
    </dgm:pt>
    <dgm:pt modelId="{06C9B0B8-3B7F-465F-B537-928ACF8C5DB1}" type="pres">
      <dgm:prSet presAssocID="{FFF6F7CF-5932-4CAB-AF9D-EBE535877780}" presName="parentText" presStyleLbl="node1" presStyleIdx="5" presStyleCnt="6">
        <dgm:presLayoutVars>
          <dgm:chMax val="0"/>
          <dgm:bulletEnabled val="1"/>
        </dgm:presLayoutVars>
      </dgm:prSet>
      <dgm:spPr/>
    </dgm:pt>
  </dgm:ptLst>
  <dgm:cxnLst>
    <dgm:cxn modelId="{F7B38303-6B7C-42BC-8A27-837CA6EB37A9}" srcId="{11853427-335A-4263-8010-92C13C63E947}" destId="{4D26F548-0FE6-4898-8552-C3729203EB80}" srcOrd="0" destOrd="0" parTransId="{F771C579-9DD2-4722-AB65-6C843D993CAA}" sibTransId="{FD53D37B-D71B-4976-8F8F-22406A72AFA3}"/>
    <dgm:cxn modelId="{ACFB4604-3639-4F1D-B23E-41A37F36532A}" type="presOf" srcId="{4D26F548-0FE6-4898-8552-C3729203EB80}" destId="{7F254CBC-63E8-4973-96A6-F9D9DDA9C5CF}" srcOrd="0" destOrd="0" presId="urn:microsoft.com/office/officeart/2005/8/layout/vList2"/>
    <dgm:cxn modelId="{4865E405-43D4-4C76-9F8C-E3A1E614B423}" type="presOf" srcId="{BD66DA23-4259-44A0-8F97-3F7A6DD3E8CD}" destId="{C09EA05F-57C5-4188-A598-F86A18E11DBE}" srcOrd="0" destOrd="0" presId="urn:microsoft.com/office/officeart/2005/8/layout/vList2"/>
    <dgm:cxn modelId="{A24F3A0F-CD5C-4357-992D-66044CCC61F1}" type="presOf" srcId="{C9873AF8-6285-4D7F-B7DF-B447DF129753}" destId="{90273B98-2623-4495-90AF-2FF9B5C315C7}" srcOrd="0" destOrd="0" presId="urn:microsoft.com/office/officeart/2005/8/layout/vList2"/>
    <dgm:cxn modelId="{3939471B-4D96-4BC6-B927-A71D5216BF28}" srcId="{11853427-335A-4263-8010-92C13C63E947}" destId="{C9873AF8-6285-4D7F-B7DF-B447DF129753}" srcOrd="4" destOrd="0" parTransId="{F81D127D-8B82-4712-B2E7-351D0779A85C}" sibTransId="{1E271377-C693-468C-9F1E-B9A2BA3D26B6}"/>
    <dgm:cxn modelId="{77B55021-5D2D-4D52-814F-BECD30189879}" srcId="{11853427-335A-4263-8010-92C13C63E947}" destId="{FFF6F7CF-5932-4CAB-AF9D-EBE535877780}" srcOrd="5" destOrd="0" parTransId="{7D06C136-1EC7-41CE-8BDF-F732CB065BF8}" sibTransId="{15C9A072-9961-4FB1-8917-854A89A81EF0}"/>
    <dgm:cxn modelId="{1A2FE95E-7D9D-41F7-8EB0-9F476BDC1D18}" srcId="{11853427-335A-4263-8010-92C13C63E947}" destId="{1F6E1CC1-A5EF-4022-8C5C-39B41A8DD07E}" srcOrd="3" destOrd="0" parTransId="{E04C4A33-0687-4C1D-A6BC-17873F80A3C2}" sibTransId="{1E246D3C-B4A4-4CEC-BE14-3EFBBBAFC543}"/>
    <dgm:cxn modelId="{36221E5F-C055-484B-B3C1-00B4485C2DDC}" type="presOf" srcId="{FF45BFC6-A360-4408-82F4-707DA3C0CD57}" destId="{7465D1B6-0F89-46F5-BAEF-0F9357829064}" srcOrd="0" destOrd="0" presId="urn:microsoft.com/office/officeart/2005/8/layout/vList2"/>
    <dgm:cxn modelId="{48D68342-A30C-4E77-A086-00E4A51AA2C7}" type="presOf" srcId="{11853427-335A-4263-8010-92C13C63E947}" destId="{CAD59E9C-D86E-4D15-A496-9F33BC96E5AE}" srcOrd="0" destOrd="0" presId="urn:microsoft.com/office/officeart/2005/8/layout/vList2"/>
    <dgm:cxn modelId="{79D70275-0811-4860-B333-BFE3F781FDAC}" srcId="{11853427-335A-4263-8010-92C13C63E947}" destId="{FF45BFC6-A360-4408-82F4-707DA3C0CD57}" srcOrd="2" destOrd="0" parTransId="{48A582A3-4D2E-4824-AFA1-685BE3820494}" sibTransId="{51CD4F2F-19B7-463E-BD83-3BCBD907E74A}"/>
    <dgm:cxn modelId="{F5EFF0A8-FFCB-4C39-AE26-646134454049}" type="presOf" srcId="{1F6E1CC1-A5EF-4022-8C5C-39B41A8DD07E}" destId="{21D0B705-43B6-4F46-9B0F-1309D780C572}" srcOrd="0" destOrd="0" presId="urn:microsoft.com/office/officeart/2005/8/layout/vList2"/>
    <dgm:cxn modelId="{C29C53AD-556C-43D4-8F8F-3F4F1B76B7E9}" srcId="{11853427-335A-4263-8010-92C13C63E947}" destId="{BD66DA23-4259-44A0-8F97-3F7A6DD3E8CD}" srcOrd="1" destOrd="0" parTransId="{AB5EBA97-1E3A-49CE-872F-6F7FD0067DF9}" sibTransId="{3B629B8A-26D3-4659-8A33-E76564DE3E7A}"/>
    <dgm:cxn modelId="{002D82DA-E00A-4F8D-AB7D-F35B47FD7BCC}" type="presOf" srcId="{FFF6F7CF-5932-4CAB-AF9D-EBE535877780}" destId="{06C9B0B8-3B7F-465F-B537-928ACF8C5DB1}" srcOrd="0" destOrd="0" presId="urn:microsoft.com/office/officeart/2005/8/layout/vList2"/>
    <dgm:cxn modelId="{999B754B-6BA8-42CD-9F50-037E959CAC2F}" type="presParOf" srcId="{CAD59E9C-D86E-4D15-A496-9F33BC96E5AE}" destId="{7F254CBC-63E8-4973-96A6-F9D9DDA9C5CF}" srcOrd="0" destOrd="0" presId="urn:microsoft.com/office/officeart/2005/8/layout/vList2"/>
    <dgm:cxn modelId="{CF1F9790-B11A-4E2F-ACE9-354F079650F7}" type="presParOf" srcId="{CAD59E9C-D86E-4D15-A496-9F33BC96E5AE}" destId="{0B53B798-98F1-4052-BFF6-8EB60E256511}" srcOrd="1" destOrd="0" presId="urn:microsoft.com/office/officeart/2005/8/layout/vList2"/>
    <dgm:cxn modelId="{C8D45B9A-038E-40A1-842C-032C13C1B83D}" type="presParOf" srcId="{CAD59E9C-D86E-4D15-A496-9F33BC96E5AE}" destId="{C09EA05F-57C5-4188-A598-F86A18E11DBE}" srcOrd="2" destOrd="0" presId="urn:microsoft.com/office/officeart/2005/8/layout/vList2"/>
    <dgm:cxn modelId="{A51B96CF-4AB6-4682-B213-E44664A8E5E7}" type="presParOf" srcId="{CAD59E9C-D86E-4D15-A496-9F33BC96E5AE}" destId="{0F720FDA-B686-4ADA-8468-7C963BA8106C}" srcOrd="3" destOrd="0" presId="urn:microsoft.com/office/officeart/2005/8/layout/vList2"/>
    <dgm:cxn modelId="{7B85FE8E-61D2-4AA0-B888-44775827E450}" type="presParOf" srcId="{CAD59E9C-D86E-4D15-A496-9F33BC96E5AE}" destId="{7465D1B6-0F89-46F5-BAEF-0F9357829064}" srcOrd="4" destOrd="0" presId="urn:microsoft.com/office/officeart/2005/8/layout/vList2"/>
    <dgm:cxn modelId="{5B39873B-F22D-4F1E-B55D-301A9E53E4BC}" type="presParOf" srcId="{CAD59E9C-D86E-4D15-A496-9F33BC96E5AE}" destId="{5368554B-003F-4071-B4B8-D7E2A337517D}" srcOrd="5" destOrd="0" presId="urn:microsoft.com/office/officeart/2005/8/layout/vList2"/>
    <dgm:cxn modelId="{8A197D0A-8E78-4A1C-8FCE-E9EFAB403C28}" type="presParOf" srcId="{CAD59E9C-D86E-4D15-A496-9F33BC96E5AE}" destId="{21D0B705-43B6-4F46-9B0F-1309D780C572}" srcOrd="6" destOrd="0" presId="urn:microsoft.com/office/officeart/2005/8/layout/vList2"/>
    <dgm:cxn modelId="{7D16C859-00AC-4217-9CFB-D8C70FA73881}" type="presParOf" srcId="{CAD59E9C-D86E-4D15-A496-9F33BC96E5AE}" destId="{D2BAECB8-345D-45AD-9DCF-DDC8A170D89C}" srcOrd="7" destOrd="0" presId="urn:microsoft.com/office/officeart/2005/8/layout/vList2"/>
    <dgm:cxn modelId="{31ADFD6A-1B81-4448-B387-15C56A68DBCD}" type="presParOf" srcId="{CAD59E9C-D86E-4D15-A496-9F33BC96E5AE}" destId="{90273B98-2623-4495-90AF-2FF9B5C315C7}" srcOrd="8" destOrd="0" presId="urn:microsoft.com/office/officeart/2005/8/layout/vList2"/>
    <dgm:cxn modelId="{01D8EBAD-8613-447F-BC99-A65E4B6E02F2}" type="presParOf" srcId="{CAD59E9C-D86E-4D15-A496-9F33BC96E5AE}" destId="{DA795824-8059-498E-A566-F1B3334E04C0}" srcOrd="9" destOrd="0" presId="urn:microsoft.com/office/officeart/2005/8/layout/vList2"/>
    <dgm:cxn modelId="{C3CA60D4-72D6-4C0D-A46C-0B19EF9A1E27}" type="presParOf" srcId="{CAD59E9C-D86E-4D15-A496-9F33BC96E5AE}" destId="{06C9B0B8-3B7F-465F-B537-928ACF8C5DB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A1EB0B-2A22-4C67-A869-6FA70F62675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970FA5A-C7F5-402C-AFFC-418DF7082CBB}">
      <dgm:prSet/>
      <dgm:spPr/>
      <dgm:t>
        <a:bodyPr/>
        <a:lstStyle/>
        <a:p>
          <a:r>
            <a:rPr lang="en-US"/>
            <a:t>Materials containing solvents (such as chloroform), volatile or corrosive chemicals </a:t>
          </a:r>
        </a:p>
      </dgm:t>
    </dgm:pt>
    <dgm:pt modelId="{D7E1BC7D-250F-41D8-9B5F-AB5DA8862B9C}" type="parTrans" cxnId="{42C34C46-55A8-4696-94B2-258291DBCEBD}">
      <dgm:prSet/>
      <dgm:spPr/>
      <dgm:t>
        <a:bodyPr/>
        <a:lstStyle/>
        <a:p>
          <a:endParaRPr lang="en-US"/>
        </a:p>
      </dgm:t>
    </dgm:pt>
    <dgm:pt modelId="{7EAB9E35-9072-4BD8-ADD1-5164AFD2F450}" type="sibTrans" cxnId="{42C34C46-55A8-4696-94B2-258291DBCEBD}">
      <dgm:prSet/>
      <dgm:spPr/>
      <dgm:t>
        <a:bodyPr/>
        <a:lstStyle/>
        <a:p>
          <a:endParaRPr lang="en-US"/>
        </a:p>
      </dgm:t>
    </dgm:pt>
    <dgm:pt modelId="{44FF3A31-00F8-4A1A-9DEB-25EED19A6220}">
      <dgm:prSet/>
      <dgm:spPr/>
      <dgm:t>
        <a:bodyPr/>
        <a:lstStyle/>
        <a:p>
          <a:r>
            <a:rPr lang="en-US"/>
            <a:t>Material contaminated with chemotherapeutic agents</a:t>
          </a:r>
        </a:p>
      </dgm:t>
    </dgm:pt>
    <dgm:pt modelId="{82EB7A68-A0FD-4F74-A1F5-BC018D402EF1}" type="parTrans" cxnId="{43016A1F-85F4-4816-8A30-AB709E914BE2}">
      <dgm:prSet/>
      <dgm:spPr/>
      <dgm:t>
        <a:bodyPr/>
        <a:lstStyle/>
        <a:p>
          <a:endParaRPr lang="en-US"/>
        </a:p>
      </dgm:t>
    </dgm:pt>
    <dgm:pt modelId="{F5711924-CDE9-4755-80FE-73D0D43F3B03}" type="sibTrans" cxnId="{43016A1F-85F4-4816-8A30-AB709E914BE2}">
      <dgm:prSet/>
      <dgm:spPr/>
      <dgm:t>
        <a:bodyPr/>
        <a:lstStyle/>
        <a:p>
          <a:endParaRPr lang="en-US"/>
        </a:p>
      </dgm:t>
    </dgm:pt>
    <dgm:pt modelId="{975BE36F-1CFE-47A5-AABC-F404A30C649E}">
      <dgm:prSet/>
      <dgm:spPr/>
      <dgm:t>
        <a:bodyPr/>
        <a:lstStyle/>
        <a:p>
          <a:r>
            <a:rPr lang="en-US"/>
            <a:t>Radioactive material</a:t>
          </a:r>
        </a:p>
      </dgm:t>
    </dgm:pt>
    <dgm:pt modelId="{70B7D264-16D5-4682-8DD9-7D112E39B8AA}" type="parTrans" cxnId="{FC6A4B69-AE24-4910-97E8-73D84BEF663D}">
      <dgm:prSet/>
      <dgm:spPr/>
      <dgm:t>
        <a:bodyPr/>
        <a:lstStyle/>
        <a:p>
          <a:endParaRPr lang="en-US"/>
        </a:p>
      </dgm:t>
    </dgm:pt>
    <dgm:pt modelId="{A61C8A7E-6F0A-41F6-B4D6-495AB9703FF7}" type="sibTrans" cxnId="{FC6A4B69-AE24-4910-97E8-73D84BEF663D}">
      <dgm:prSet/>
      <dgm:spPr/>
      <dgm:t>
        <a:bodyPr/>
        <a:lstStyle/>
        <a:p>
          <a:endParaRPr lang="en-US"/>
        </a:p>
      </dgm:t>
    </dgm:pt>
    <dgm:pt modelId="{128DAFCB-DA5C-4D9B-8C0E-BAB72DB24202}">
      <dgm:prSet/>
      <dgm:spPr/>
      <dgm:t>
        <a:bodyPr/>
        <a:lstStyle/>
        <a:p>
          <a:r>
            <a:rPr lang="en-US"/>
            <a:t>Heat sensitive material or equipment to be reused</a:t>
          </a:r>
        </a:p>
      </dgm:t>
    </dgm:pt>
    <dgm:pt modelId="{BB0452A5-D90B-4F2F-B673-D014983CCE38}" type="parTrans" cxnId="{85E98315-2716-4787-BC38-2F76AC3C16BE}">
      <dgm:prSet/>
      <dgm:spPr/>
      <dgm:t>
        <a:bodyPr/>
        <a:lstStyle/>
        <a:p>
          <a:endParaRPr lang="en-US"/>
        </a:p>
      </dgm:t>
    </dgm:pt>
    <dgm:pt modelId="{1EC7B366-C9DF-4D5D-9169-23F6DE4DFA43}" type="sibTrans" cxnId="{85E98315-2716-4787-BC38-2F76AC3C16BE}">
      <dgm:prSet/>
      <dgm:spPr/>
      <dgm:t>
        <a:bodyPr/>
        <a:lstStyle/>
        <a:p>
          <a:endParaRPr lang="en-US"/>
        </a:p>
      </dgm:t>
    </dgm:pt>
    <dgm:pt modelId="{B9F3A4E7-D7A3-46CC-AADA-E29855CDD706}" type="pres">
      <dgm:prSet presAssocID="{14A1EB0B-2A22-4C67-A869-6FA70F62675A}" presName="linear" presStyleCnt="0">
        <dgm:presLayoutVars>
          <dgm:animLvl val="lvl"/>
          <dgm:resizeHandles val="exact"/>
        </dgm:presLayoutVars>
      </dgm:prSet>
      <dgm:spPr/>
    </dgm:pt>
    <dgm:pt modelId="{D2523D4E-E973-4AB9-8157-66F6DCDB60CE}" type="pres">
      <dgm:prSet presAssocID="{9970FA5A-C7F5-402C-AFFC-418DF7082CBB}" presName="parentText" presStyleLbl="node1" presStyleIdx="0" presStyleCnt="4">
        <dgm:presLayoutVars>
          <dgm:chMax val="0"/>
          <dgm:bulletEnabled val="1"/>
        </dgm:presLayoutVars>
      </dgm:prSet>
      <dgm:spPr/>
    </dgm:pt>
    <dgm:pt modelId="{21594FC6-724C-49DD-864E-86308EDF66C7}" type="pres">
      <dgm:prSet presAssocID="{7EAB9E35-9072-4BD8-ADD1-5164AFD2F450}" presName="spacer" presStyleCnt="0"/>
      <dgm:spPr/>
    </dgm:pt>
    <dgm:pt modelId="{D48048D6-89E8-448C-9754-AED524DD661E}" type="pres">
      <dgm:prSet presAssocID="{44FF3A31-00F8-4A1A-9DEB-25EED19A6220}" presName="parentText" presStyleLbl="node1" presStyleIdx="1" presStyleCnt="4">
        <dgm:presLayoutVars>
          <dgm:chMax val="0"/>
          <dgm:bulletEnabled val="1"/>
        </dgm:presLayoutVars>
      </dgm:prSet>
      <dgm:spPr/>
    </dgm:pt>
    <dgm:pt modelId="{A22A00E7-6B11-4DB8-A332-59079E3CAF46}" type="pres">
      <dgm:prSet presAssocID="{F5711924-CDE9-4755-80FE-73D0D43F3B03}" presName="spacer" presStyleCnt="0"/>
      <dgm:spPr/>
    </dgm:pt>
    <dgm:pt modelId="{B7B5DE3D-F43F-4A0D-AF1E-0EE843519C6A}" type="pres">
      <dgm:prSet presAssocID="{975BE36F-1CFE-47A5-AABC-F404A30C649E}" presName="parentText" presStyleLbl="node1" presStyleIdx="2" presStyleCnt="4">
        <dgm:presLayoutVars>
          <dgm:chMax val="0"/>
          <dgm:bulletEnabled val="1"/>
        </dgm:presLayoutVars>
      </dgm:prSet>
      <dgm:spPr/>
    </dgm:pt>
    <dgm:pt modelId="{FF2FA3FE-8F53-43C4-90BB-695BB267BF4E}" type="pres">
      <dgm:prSet presAssocID="{A61C8A7E-6F0A-41F6-B4D6-495AB9703FF7}" presName="spacer" presStyleCnt="0"/>
      <dgm:spPr/>
    </dgm:pt>
    <dgm:pt modelId="{FBD63449-4524-40DD-8595-73659635F4FE}" type="pres">
      <dgm:prSet presAssocID="{128DAFCB-DA5C-4D9B-8C0E-BAB72DB24202}" presName="parentText" presStyleLbl="node1" presStyleIdx="3" presStyleCnt="4">
        <dgm:presLayoutVars>
          <dgm:chMax val="0"/>
          <dgm:bulletEnabled val="1"/>
        </dgm:presLayoutVars>
      </dgm:prSet>
      <dgm:spPr/>
    </dgm:pt>
  </dgm:ptLst>
  <dgm:cxnLst>
    <dgm:cxn modelId="{85E98315-2716-4787-BC38-2F76AC3C16BE}" srcId="{14A1EB0B-2A22-4C67-A869-6FA70F62675A}" destId="{128DAFCB-DA5C-4D9B-8C0E-BAB72DB24202}" srcOrd="3" destOrd="0" parTransId="{BB0452A5-D90B-4F2F-B673-D014983CCE38}" sibTransId="{1EC7B366-C9DF-4D5D-9169-23F6DE4DFA43}"/>
    <dgm:cxn modelId="{43016A1F-85F4-4816-8A30-AB709E914BE2}" srcId="{14A1EB0B-2A22-4C67-A869-6FA70F62675A}" destId="{44FF3A31-00F8-4A1A-9DEB-25EED19A6220}" srcOrd="1" destOrd="0" parTransId="{82EB7A68-A0FD-4F74-A1F5-BC018D402EF1}" sibTransId="{F5711924-CDE9-4755-80FE-73D0D43F3B03}"/>
    <dgm:cxn modelId="{C40C0840-A5F9-49C3-AB86-A4927D7095C6}" type="presOf" srcId="{9970FA5A-C7F5-402C-AFFC-418DF7082CBB}" destId="{D2523D4E-E973-4AB9-8157-66F6DCDB60CE}" srcOrd="0" destOrd="0" presId="urn:microsoft.com/office/officeart/2005/8/layout/vList2"/>
    <dgm:cxn modelId="{42C34C46-55A8-4696-94B2-258291DBCEBD}" srcId="{14A1EB0B-2A22-4C67-A869-6FA70F62675A}" destId="{9970FA5A-C7F5-402C-AFFC-418DF7082CBB}" srcOrd="0" destOrd="0" parTransId="{D7E1BC7D-250F-41D8-9B5F-AB5DA8862B9C}" sibTransId="{7EAB9E35-9072-4BD8-ADD1-5164AFD2F450}"/>
    <dgm:cxn modelId="{FC6A4B69-AE24-4910-97E8-73D84BEF663D}" srcId="{14A1EB0B-2A22-4C67-A869-6FA70F62675A}" destId="{975BE36F-1CFE-47A5-AABC-F404A30C649E}" srcOrd="2" destOrd="0" parTransId="{70B7D264-16D5-4682-8DD9-7D112E39B8AA}" sibTransId="{A61C8A7E-6F0A-41F6-B4D6-495AB9703FF7}"/>
    <dgm:cxn modelId="{E9190084-1FC6-4491-9A60-A86D397E09C1}" type="presOf" srcId="{975BE36F-1CFE-47A5-AABC-F404A30C649E}" destId="{B7B5DE3D-F43F-4A0D-AF1E-0EE843519C6A}" srcOrd="0" destOrd="0" presId="urn:microsoft.com/office/officeart/2005/8/layout/vList2"/>
    <dgm:cxn modelId="{447599AF-3ACA-4968-B484-A52A76F8075F}" type="presOf" srcId="{44FF3A31-00F8-4A1A-9DEB-25EED19A6220}" destId="{D48048D6-89E8-448C-9754-AED524DD661E}" srcOrd="0" destOrd="0" presId="urn:microsoft.com/office/officeart/2005/8/layout/vList2"/>
    <dgm:cxn modelId="{9F3116EB-2432-44AC-9A34-1BF7F30D5E01}" type="presOf" srcId="{14A1EB0B-2A22-4C67-A869-6FA70F62675A}" destId="{B9F3A4E7-D7A3-46CC-AADA-E29855CDD706}" srcOrd="0" destOrd="0" presId="urn:microsoft.com/office/officeart/2005/8/layout/vList2"/>
    <dgm:cxn modelId="{3F4456FA-88C9-4FF4-83A9-6CC80CFD206E}" type="presOf" srcId="{128DAFCB-DA5C-4D9B-8C0E-BAB72DB24202}" destId="{FBD63449-4524-40DD-8595-73659635F4FE}" srcOrd="0" destOrd="0" presId="urn:microsoft.com/office/officeart/2005/8/layout/vList2"/>
    <dgm:cxn modelId="{BDDE21FD-6E51-4210-9C9A-CD4AF27C62B3}" type="presParOf" srcId="{B9F3A4E7-D7A3-46CC-AADA-E29855CDD706}" destId="{D2523D4E-E973-4AB9-8157-66F6DCDB60CE}" srcOrd="0" destOrd="0" presId="urn:microsoft.com/office/officeart/2005/8/layout/vList2"/>
    <dgm:cxn modelId="{8843AB31-2B8B-46EB-A403-E9FF7FBC98DC}" type="presParOf" srcId="{B9F3A4E7-D7A3-46CC-AADA-E29855CDD706}" destId="{21594FC6-724C-49DD-864E-86308EDF66C7}" srcOrd="1" destOrd="0" presId="urn:microsoft.com/office/officeart/2005/8/layout/vList2"/>
    <dgm:cxn modelId="{21AE6131-2E2A-4476-9178-139FBF008CBE}" type="presParOf" srcId="{B9F3A4E7-D7A3-46CC-AADA-E29855CDD706}" destId="{D48048D6-89E8-448C-9754-AED524DD661E}" srcOrd="2" destOrd="0" presId="urn:microsoft.com/office/officeart/2005/8/layout/vList2"/>
    <dgm:cxn modelId="{E1634CA4-B7E6-467C-B4E6-89B097355C8A}" type="presParOf" srcId="{B9F3A4E7-D7A3-46CC-AADA-E29855CDD706}" destId="{A22A00E7-6B11-4DB8-A332-59079E3CAF46}" srcOrd="3" destOrd="0" presId="urn:microsoft.com/office/officeart/2005/8/layout/vList2"/>
    <dgm:cxn modelId="{2078848E-CCF1-407C-BBE6-884A87227ED5}" type="presParOf" srcId="{B9F3A4E7-D7A3-46CC-AADA-E29855CDD706}" destId="{B7B5DE3D-F43F-4A0D-AF1E-0EE843519C6A}" srcOrd="4" destOrd="0" presId="urn:microsoft.com/office/officeart/2005/8/layout/vList2"/>
    <dgm:cxn modelId="{DF5B9392-46A1-4D17-8F7F-49BAE5F84CCD}" type="presParOf" srcId="{B9F3A4E7-D7A3-46CC-AADA-E29855CDD706}" destId="{FF2FA3FE-8F53-43C4-90BB-695BB267BF4E}" srcOrd="5" destOrd="0" presId="urn:microsoft.com/office/officeart/2005/8/layout/vList2"/>
    <dgm:cxn modelId="{EB19FD5F-B60B-43CE-9F0A-C709CC567AE2}" type="presParOf" srcId="{B9F3A4E7-D7A3-46CC-AADA-E29855CDD706}" destId="{FBD63449-4524-40DD-8595-73659635F4F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AF3FE5-CEE4-48BE-8F15-4FE6E26D7EE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17CE12A-BF55-4DD1-A5BD-5DE13CA82CE7}">
      <dgm:prSet custT="1"/>
      <dgm:spPr/>
      <dgm:t>
        <a:bodyPr/>
        <a:lstStyle/>
        <a:p>
          <a:r>
            <a:rPr lang="en-US" sz="2400" dirty="0"/>
            <a:t>Autoclaved waste is picked up by the Office of Prospective Health’s waste technicians at regular intervals, and is picked up by a vendor such as Stericycle for incineration offsite.</a:t>
          </a:r>
        </a:p>
      </dgm:t>
    </dgm:pt>
    <dgm:pt modelId="{C723326C-58FF-45C9-BF80-E890EDB530D7}" type="parTrans" cxnId="{7A7B48E6-9E36-4A86-B8C6-62A2F8964774}">
      <dgm:prSet/>
      <dgm:spPr/>
      <dgm:t>
        <a:bodyPr/>
        <a:lstStyle/>
        <a:p>
          <a:endParaRPr lang="en-US" sz="2400"/>
        </a:p>
      </dgm:t>
    </dgm:pt>
    <dgm:pt modelId="{4120F1AF-2CE8-4572-ADD6-283E389916E0}" type="sibTrans" cxnId="{7A7B48E6-9E36-4A86-B8C6-62A2F8964774}">
      <dgm:prSet/>
      <dgm:spPr/>
      <dgm:t>
        <a:bodyPr/>
        <a:lstStyle/>
        <a:p>
          <a:endParaRPr lang="en-US" sz="2400"/>
        </a:p>
      </dgm:t>
    </dgm:pt>
    <dgm:pt modelId="{81DDDF82-DF8A-4335-A535-B017B27B185A}">
      <dgm:prSet custT="1"/>
      <dgm:spPr>
        <a:solidFill>
          <a:schemeClr val="tx1">
            <a:lumMod val="65000"/>
            <a:lumOff val="35000"/>
          </a:schemeClr>
        </a:solidFill>
      </dgm:spPr>
      <dgm:t>
        <a:bodyPr/>
        <a:lstStyle/>
        <a:p>
          <a:r>
            <a:rPr lang="en-US" sz="2400" dirty="0"/>
            <a:t>Waste pickup can also be scheduled by calling the Prospective Health </a:t>
          </a:r>
          <a:r>
            <a:rPr lang="en-US" sz="2400" dirty="0" err="1"/>
            <a:t>Wasteline</a:t>
          </a:r>
          <a:r>
            <a:rPr lang="en-US" sz="2400" dirty="0"/>
            <a:t> at 744-3867 and press 3. </a:t>
          </a:r>
        </a:p>
      </dgm:t>
    </dgm:pt>
    <dgm:pt modelId="{D2F855A9-510D-41C7-B684-04E3A988D53F}" type="parTrans" cxnId="{BEB8A630-8B7C-4620-A921-D13D5248D591}">
      <dgm:prSet/>
      <dgm:spPr/>
      <dgm:t>
        <a:bodyPr/>
        <a:lstStyle/>
        <a:p>
          <a:endParaRPr lang="en-US" sz="2400"/>
        </a:p>
      </dgm:t>
    </dgm:pt>
    <dgm:pt modelId="{9A990E89-F0EC-4A16-8FF4-FB8B0A053709}" type="sibTrans" cxnId="{BEB8A630-8B7C-4620-A921-D13D5248D591}">
      <dgm:prSet/>
      <dgm:spPr/>
      <dgm:t>
        <a:bodyPr/>
        <a:lstStyle/>
        <a:p>
          <a:endParaRPr lang="en-US" sz="2400"/>
        </a:p>
      </dgm:t>
    </dgm:pt>
    <dgm:pt modelId="{CC726F20-C03B-4368-A7C5-4BFA3D529EC6}" type="pres">
      <dgm:prSet presAssocID="{40AF3FE5-CEE4-48BE-8F15-4FE6E26D7EEF}" presName="linear" presStyleCnt="0">
        <dgm:presLayoutVars>
          <dgm:animLvl val="lvl"/>
          <dgm:resizeHandles val="exact"/>
        </dgm:presLayoutVars>
      </dgm:prSet>
      <dgm:spPr/>
    </dgm:pt>
    <dgm:pt modelId="{4E3631E1-E70F-4EF4-8B23-1BDEE5709027}" type="pres">
      <dgm:prSet presAssocID="{117CE12A-BF55-4DD1-A5BD-5DE13CA82CE7}" presName="parentText" presStyleLbl="node1" presStyleIdx="0" presStyleCnt="2">
        <dgm:presLayoutVars>
          <dgm:chMax val="0"/>
          <dgm:bulletEnabled val="1"/>
        </dgm:presLayoutVars>
      </dgm:prSet>
      <dgm:spPr/>
    </dgm:pt>
    <dgm:pt modelId="{F2A81D56-A933-4057-AA00-10EF73CF73E8}" type="pres">
      <dgm:prSet presAssocID="{4120F1AF-2CE8-4572-ADD6-283E389916E0}" presName="spacer" presStyleCnt="0"/>
      <dgm:spPr/>
    </dgm:pt>
    <dgm:pt modelId="{1170B542-7427-4936-877A-6A78598F596C}" type="pres">
      <dgm:prSet presAssocID="{81DDDF82-DF8A-4335-A535-B017B27B185A}" presName="parentText" presStyleLbl="node1" presStyleIdx="1" presStyleCnt="2">
        <dgm:presLayoutVars>
          <dgm:chMax val="0"/>
          <dgm:bulletEnabled val="1"/>
        </dgm:presLayoutVars>
      </dgm:prSet>
      <dgm:spPr/>
    </dgm:pt>
  </dgm:ptLst>
  <dgm:cxnLst>
    <dgm:cxn modelId="{BEB8A630-8B7C-4620-A921-D13D5248D591}" srcId="{40AF3FE5-CEE4-48BE-8F15-4FE6E26D7EEF}" destId="{81DDDF82-DF8A-4335-A535-B017B27B185A}" srcOrd="1" destOrd="0" parTransId="{D2F855A9-510D-41C7-B684-04E3A988D53F}" sibTransId="{9A990E89-F0EC-4A16-8FF4-FB8B0A053709}"/>
    <dgm:cxn modelId="{62944A4E-5B90-405F-B17B-74BAA2BC26F9}" type="presOf" srcId="{40AF3FE5-CEE4-48BE-8F15-4FE6E26D7EEF}" destId="{CC726F20-C03B-4368-A7C5-4BFA3D529EC6}" srcOrd="0" destOrd="0" presId="urn:microsoft.com/office/officeart/2005/8/layout/vList2"/>
    <dgm:cxn modelId="{7A7B48E6-9E36-4A86-B8C6-62A2F8964774}" srcId="{40AF3FE5-CEE4-48BE-8F15-4FE6E26D7EEF}" destId="{117CE12A-BF55-4DD1-A5BD-5DE13CA82CE7}" srcOrd="0" destOrd="0" parTransId="{C723326C-58FF-45C9-BF80-E890EDB530D7}" sibTransId="{4120F1AF-2CE8-4572-ADD6-283E389916E0}"/>
    <dgm:cxn modelId="{B0694DEA-C36C-478E-B3CD-0C78415813B0}" type="presOf" srcId="{117CE12A-BF55-4DD1-A5BD-5DE13CA82CE7}" destId="{4E3631E1-E70F-4EF4-8B23-1BDEE5709027}" srcOrd="0" destOrd="0" presId="urn:microsoft.com/office/officeart/2005/8/layout/vList2"/>
    <dgm:cxn modelId="{195876FA-5DC6-4807-8479-045AFDD60FAD}" type="presOf" srcId="{81DDDF82-DF8A-4335-A535-B017B27B185A}" destId="{1170B542-7427-4936-877A-6A78598F596C}" srcOrd="0" destOrd="0" presId="urn:microsoft.com/office/officeart/2005/8/layout/vList2"/>
    <dgm:cxn modelId="{C52C5573-9054-4DAC-A876-5811A57B89C7}" type="presParOf" srcId="{CC726F20-C03B-4368-A7C5-4BFA3D529EC6}" destId="{4E3631E1-E70F-4EF4-8B23-1BDEE5709027}" srcOrd="0" destOrd="0" presId="urn:microsoft.com/office/officeart/2005/8/layout/vList2"/>
    <dgm:cxn modelId="{AA58393F-76C9-4F62-BA1B-EB6904BBD34C}" type="presParOf" srcId="{CC726F20-C03B-4368-A7C5-4BFA3D529EC6}" destId="{F2A81D56-A933-4057-AA00-10EF73CF73E8}" srcOrd="1" destOrd="0" presId="urn:microsoft.com/office/officeart/2005/8/layout/vList2"/>
    <dgm:cxn modelId="{46041FC5-D438-413B-B11C-37D1257158E7}" type="presParOf" srcId="{CC726F20-C03B-4368-A7C5-4BFA3D529EC6}" destId="{1170B542-7427-4936-877A-6A78598F596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99B5F-76FE-4E9B-B0C3-1029933C8AC8}">
      <dsp:nvSpPr>
        <dsp:cNvPr id="0" name=""/>
        <dsp:cNvSpPr/>
      </dsp:nvSpPr>
      <dsp:spPr>
        <a:xfrm>
          <a:off x="0" y="356470"/>
          <a:ext cx="7543800" cy="9898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following online training course provides employees with autoclave information concerning processes, equipment, and operations that are conducted at East Carolina University.  </a:t>
          </a:r>
        </a:p>
      </dsp:txBody>
      <dsp:txXfrm>
        <a:off x="48319" y="404789"/>
        <a:ext cx="7447162" cy="893182"/>
      </dsp:txXfrm>
    </dsp:sp>
    <dsp:sp modelId="{771C3BF0-C4F4-4D69-8D64-DE5EAFE1F2C5}">
      <dsp:nvSpPr>
        <dsp:cNvPr id="0" name=""/>
        <dsp:cNvSpPr/>
      </dsp:nvSpPr>
      <dsp:spPr>
        <a:xfrm>
          <a:off x="0" y="1398130"/>
          <a:ext cx="7543800" cy="989820"/>
        </a:xfrm>
        <a:prstGeom prst="roundRect">
          <a:avLst/>
        </a:prstGeom>
        <a:solidFill>
          <a:srgbClr val="33996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Employees will be introduced to autoclaving procedures, types of autoclaves used at ECU, procedures to follow when operating an autoclave, and how to verify if the autoclave is properly decontaminating materials.</a:t>
          </a:r>
        </a:p>
      </dsp:txBody>
      <dsp:txXfrm>
        <a:off x="48319" y="1446449"/>
        <a:ext cx="7447162" cy="893182"/>
      </dsp:txXfrm>
    </dsp:sp>
    <dsp:sp modelId="{638B69AC-61E1-4713-A97B-E29A8B3D0CC3}">
      <dsp:nvSpPr>
        <dsp:cNvPr id="0" name=""/>
        <dsp:cNvSpPr/>
      </dsp:nvSpPr>
      <dsp:spPr>
        <a:xfrm>
          <a:off x="0" y="2439790"/>
          <a:ext cx="7543800" cy="989820"/>
        </a:xfrm>
        <a:prstGeom prst="roundRect">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Additional autoclave information can be found in ECU’s Biosafety Manual located under Documents on </a:t>
          </a:r>
          <a:r>
            <a:rPr lang="en-US" sz="1800" kern="1200" dirty="0">
              <a:hlinkClick xmlns:r="http://schemas.openxmlformats.org/officeDocument/2006/relationships" r:id="rId1"/>
            </a:rPr>
            <a:t>Prospective Health’s website</a:t>
          </a:r>
          <a:r>
            <a:rPr lang="en-US" sz="1800" kern="1200" dirty="0"/>
            <a:t>.</a:t>
          </a:r>
        </a:p>
      </dsp:txBody>
      <dsp:txXfrm>
        <a:off x="48319" y="2488109"/>
        <a:ext cx="7447162" cy="893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631E1-E70F-4EF4-8B23-1BDEE5709027}">
      <dsp:nvSpPr>
        <dsp:cNvPr id="0" name=""/>
        <dsp:cNvSpPr/>
      </dsp:nvSpPr>
      <dsp:spPr>
        <a:xfrm>
          <a:off x="0" y="44620"/>
          <a:ext cx="7543800" cy="181817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North Carolina medical waste rules (15A NCAC 13 B .1200), require that "Regulated Medical Waste", defined as "blood and body fluids in individual containers greater than 20 ml, microbiological waste, and pathological waste,” must be treated before disposal in order to render the waste nonhazardous.  </a:t>
          </a:r>
        </a:p>
      </dsp:txBody>
      <dsp:txXfrm>
        <a:off x="88756" y="133376"/>
        <a:ext cx="7366288" cy="1640667"/>
      </dsp:txXfrm>
    </dsp:sp>
    <dsp:sp modelId="{1170B542-7427-4936-877A-6A78598F596C}">
      <dsp:nvSpPr>
        <dsp:cNvPr id="0" name=""/>
        <dsp:cNvSpPr/>
      </dsp:nvSpPr>
      <dsp:spPr>
        <a:xfrm>
          <a:off x="0" y="1923280"/>
          <a:ext cx="7543800" cy="1818179"/>
        </a:xfrm>
        <a:prstGeom prst="roundRect">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Most ECU campus laboratory‐generated biohazard waste falls under the State defined category of “microbiological waste” within 15A NCAC 13 B .1200. </a:t>
          </a:r>
        </a:p>
      </dsp:txBody>
      <dsp:txXfrm>
        <a:off x="88756" y="2012036"/>
        <a:ext cx="7366288" cy="1640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BB6C7-9CE6-4FFC-8A5E-DECF6F32FC96}">
      <dsp:nvSpPr>
        <dsp:cNvPr id="0" name=""/>
        <dsp:cNvSpPr/>
      </dsp:nvSpPr>
      <dsp:spPr>
        <a:xfrm>
          <a:off x="0" y="15009"/>
          <a:ext cx="7543800" cy="120978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Biohazard waste generated and collected in ECU research laboratories is to be properly autoclaved according to procedures outlined in the following training.</a:t>
          </a:r>
        </a:p>
      </dsp:txBody>
      <dsp:txXfrm>
        <a:off x="59057" y="74066"/>
        <a:ext cx="7425686" cy="1091666"/>
      </dsp:txXfrm>
    </dsp:sp>
    <dsp:sp modelId="{7B89651C-ADED-4AC0-8CB6-990438C0E7C3}">
      <dsp:nvSpPr>
        <dsp:cNvPr id="0" name=""/>
        <dsp:cNvSpPr/>
      </dsp:nvSpPr>
      <dsp:spPr>
        <a:xfrm>
          <a:off x="0" y="1288149"/>
          <a:ext cx="7543800" cy="1209780"/>
        </a:xfrm>
        <a:prstGeom prst="roundRect">
          <a:avLst/>
        </a:prstGeom>
        <a:solidFill>
          <a:srgbClr val="33996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Autoclaving in Biological Safety essentially means the process by which superheated steam is used to sterilize biohazard waste.</a:t>
          </a:r>
        </a:p>
      </dsp:txBody>
      <dsp:txXfrm>
        <a:off x="59057" y="1347206"/>
        <a:ext cx="7425686" cy="1091666"/>
      </dsp:txXfrm>
    </dsp:sp>
    <dsp:sp modelId="{256B3B13-6292-499A-8FA6-F758360B65B3}">
      <dsp:nvSpPr>
        <dsp:cNvPr id="0" name=""/>
        <dsp:cNvSpPr/>
      </dsp:nvSpPr>
      <dsp:spPr>
        <a:xfrm>
          <a:off x="0" y="2561290"/>
          <a:ext cx="7543800" cy="1209780"/>
        </a:xfrm>
        <a:prstGeom prst="roundRect">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Autoclaving changes the biological character of the waste to reduce or eliminate its potential for causing disease. </a:t>
          </a:r>
        </a:p>
      </dsp:txBody>
      <dsp:txXfrm>
        <a:off x="59057" y="2620347"/>
        <a:ext cx="7425686" cy="1091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54CBC-63E8-4973-96A6-F9D9DDA9C5CF}">
      <dsp:nvSpPr>
        <dsp:cNvPr id="0" name=""/>
        <dsp:cNvSpPr/>
      </dsp:nvSpPr>
      <dsp:spPr>
        <a:xfrm>
          <a:off x="0" y="389095"/>
          <a:ext cx="7543800" cy="4557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Cultures &amp; stocks of biological materials</a:t>
          </a:r>
        </a:p>
      </dsp:txBody>
      <dsp:txXfrm>
        <a:off x="22246" y="411341"/>
        <a:ext cx="7499308" cy="411223"/>
      </dsp:txXfrm>
    </dsp:sp>
    <dsp:sp modelId="{C09EA05F-57C5-4188-A598-F86A18E11DBE}">
      <dsp:nvSpPr>
        <dsp:cNvPr id="0" name=""/>
        <dsp:cNvSpPr/>
      </dsp:nvSpPr>
      <dsp:spPr>
        <a:xfrm>
          <a:off x="0" y="899530"/>
          <a:ext cx="7543800" cy="455715"/>
        </a:xfrm>
        <a:prstGeom prst="roundRect">
          <a:avLst/>
        </a:prstGeom>
        <a:solidFill>
          <a:schemeClr val="accent2">
            <a:hueOff val="-3291424"/>
            <a:satOff val="-10769"/>
            <a:lumOff val="4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Culture dishes &amp; related devices</a:t>
          </a:r>
        </a:p>
      </dsp:txBody>
      <dsp:txXfrm>
        <a:off x="22246" y="921776"/>
        <a:ext cx="7499308" cy="411223"/>
      </dsp:txXfrm>
    </dsp:sp>
    <dsp:sp modelId="{7465D1B6-0F89-46F5-BAEF-0F9357829064}">
      <dsp:nvSpPr>
        <dsp:cNvPr id="0" name=""/>
        <dsp:cNvSpPr/>
      </dsp:nvSpPr>
      <dsp:spPr>
        <a:xfrm>
          <a:off x="0" y="1409964"/>
          <a:ext cx="7543800" cy="455715"/>
        </a:xfrm>
        <a:prstGeom prst="roundRect">
          <a:avLst/>
        </a:prstGeom>
        <a:solidFill>
          <a:schemeClr val="accent2">
            <a:hueOff val="-6582848"/>
            <a:satOff val="-21538"/>
            <a:lumOff val="9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Discarded live and attenuated vaccines</a:t>
          </a:r>
        </a:p>
      </dsp:txBody>
      <dsp:txXfrm>
        <a:off x="22246" y="1432210"/>
        <a:ext cx="7499308" cy="411223"/>
      </dsp:txXfrm>
    </dsp:sp>
    <dsp:sp modelId="{21D0B705-43B6-4F46-9B0F-1309D780C572}">
      <dsp:nvSpPr>
        <dsp:cNvPr id="0" name=""/>
        <dsp:cNvSpPr/>
      </dsp:nvSpPr>
      <dsp:spPr>
        <a:xfrm>
          <a:off x="0" y="1920400"/>
          <a:ext cx="7543800" cy="455715"/>
        </a:xfrm>
        <a:prstGeom prst="roundRect">
          <a:avLst/>
        </a:prstGeom>
        <a:solidFill>
          <a:schemeClr val="accent2">
            <a:hueOff val="-9874273"/>
            <a:satOff val="-32306"/>
            <a:lumOff val="14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Contaminated soiled items (pertri dishes, pipettes, gloves, paper towels)</a:t>
          </a:r>
        </a:p>
      </dsp:txBody>
      <dsp:txXfrm>
        <a:off x="22246" y="1942646"/>
        <a:ext cx="7499308" cy="411223"/>
      </dsp:txXfrm>
    </dsp:sp>
    <dsp:sp modelId="{90273B98-2623-4495-90AF-2FF9B5C315C7}">
      <dsp:nvSpPr>
        <dsp:cNvPr id="0" name=""/>
        <dsp:cNvSpPr/>
      </dsp:nvSpPr>
      <dsp:spPr>
        <a:xfrm>
          <a:off x="0" y="2430835"/>
          <a:ext cx="7543800" cy="455715"/>
        </a:xfrm>
        <a:prstGeom prst="roundRect">
          <a:avLst/>
        </a:prstGeom>
        <a:solidFill>
          <a:schemeClr val="accent2">
            <a:hueOff val="-13165696"/>
            <a:satOff val="-43075"/>
            <a:lumOff val="19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Items for sterilization such as glassware, media, water, equipment</a:t>
          </a:r>
        </a:p>
      </dsp:txBody>
      <dsp:txXfrm>
        <a:off x="22246" y="2453081"/>
        <a:ext cx="7499308" cy="411223"/>
      </dsp:txXfrm>
    </dsp:sp>
    <dsp:sp modelId="{06C9B0B8-3B7F-465F-B537-928ACF8C5DB1}">
      <dsp:nvSpPr>
        <dsp:cNvPr id="0" name=""/>
        <dsp:cNvSpPr/>
      </dsp:nvSpPr>
      <dsp:spPr>
        <a:xfrm>
          <a:off x="0" y="2941270"/>
          <a:ext cx="7543800" cy="455715"/>
        </a:xfrm>
        <a:prstGeom prst="roundRect">
          <a:avLst/>
        </a:prstGeom>
        <a:solidFill>
          <a:schemeClr val="accent2">
            <a:hueOff val="-16457120"/>
            <a:satOff val="-53844"/>
            <a:lumOff val="239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Infected small animal carcasses</a:t>
          </a:r>
        </a:p>
      </dsp:txBody>
      <dsp:txXfrm>
        <a:off x="22246" y="2963516"/>
        <a:ext cx="7499308" cy="411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23D4E-E973-4AB9-8157-66F6DCDB60CE}">
      <dsp:nvSpPr>
        <dsp:cNvPr id="0" name=""/>
        <dsp:cNvSpPr/>
      </dsp:nvSpPr>
      <dsp:spPr>
        <a:xfrm>
          <a:off x="0" y="47679"/>
          <a:ext cx="7543800" cy="8751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Materials containing solvents (such as chloroform), volatile or corrosive chemicals </a:t>
          </a:r>
        </a:p>
      </dsp:txBody>
      <dsp:txXfrm>
        <a:off x="42722" y="90401"/>
        <a:ext cx="7458356" cy="789716"/>
      </dsp:txXfrm>
    </dsp:sp>
    <dsp:sp modelId="{D48048D6-89E8-448C-9754-AED524DD661E}">
      <dsp:nvSpPr>
        <dsp:cNvPr id="0" name=""/>
        <dsp:cNvSpPr/>
      </dsp:nvSpPr>
      <dsp:spPr>
        <a:xfrm>
          <a:off x="0" y="986199"/>
          <a:ext cx="7543800" cy="875160"/>
        </a:xfrm>
        <a:prstGeom prst="roundRect">
          <a:avLst/>
        </a:prstGeom>
        <a:solidFill>
          <a:schemeClr val="accent2">
            <a:hueOff val="-5485707"/>
            <a:satOff val="-17948"/>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Material contaminated with chemotherapeutic agents</a:t>
          </a:r>
        </a:p>
      </dsp:txBody>
      <dsp:txXfrm>
        <a:off x="42722" y="1028921"/>
        <a:ext cx="7458356" cy="789716"/>
      </dsp:txXfrm>
    </dsp:sp>
    <dsp:sp modelId="{B7B5DE3D-F43F-4A0D-AF1E-0EE843519C6A}">
      <dsp:nvSpPr>
        <dsp:cNvPr id="0" name=""/>
        <dsp:cNvSpPr/>
      </dsp:nvSpPr>
      <dsp:spPr>
        <a:xfrm>
          <a:off x="0" y="1924720"/>
          <a:ext cx="7543800" cy="875160"/>
        </a:xfrm>
        <a:prstGeom prst="roundRect">
          <a:avLst/>
        </a:prstGeom>
        <a:solidFill>
          <a:schemeClr val="accent2">
            <a:hueOff val="-10971414"/>
            <a:satOff val="-35896"/>
            <a:lumOff val="159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Radioactive material</a:t>
          </a:r>
        </a:p>
      </dsp:txBody>
      <dsp:txXfrm>
        <a:off x="42722" y="1967442"/>
        <a:ext cx="7458356" cy="789716"/>
      </dsp:txXfrm>
    </dsp:sp>
    <dsp:sp modelId="{FBD63449-4524-40DD-8595-73659635F4FE}">
      <dsp:nvSpPr>
        <dsp:cNvPr id="0" name=""/>
        <dsp:cNvSpPr/>
      </dsp:nvSpPr>
      <dsp:spPr>
        <a:xfrm>
          <a:off x="0" y="2863240"/>
          <a:ext cx="7543800" cy="875160"/>
        </a:xfrm>
        <a:prstGeom prst="roundRect">
          <a:avLst/>
        </a:prstGeom>
        <a:solidFill>
          <a:schemeClr val="accent2">
            <a:hueOff val="-16457120"/>
            <a:satOff val="-53844"/>
            <a:lumOff val="239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Heat sensitive material or equipment to be reused</a:t>
          </a:r>
        </a:p>
      </dsp:txBody>
      <dsp:txXfrm>
        <a:off x="42722" y="2905962"/>
        <a:ext cx="7458356" cy="7897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631E1-E70F-4EF4-8B23-1BDEE5709027}">
      <dsp:nvSpPr>
        <dsp:cNvPr id="0" name=""/>
        <dsp:cNvSpPr/>
      </dsp:nvSpPr>
      <dsp:spPr>
        <a:xfrm>
          <a:off x="0" y="88314"/>
          <a:ext cx="7543800" cy="171112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Autoclaved waste is picked up by the Office of Prospective Health’s waste technicians at regular intervals, and is picked up by a vendor such as Stericycle for incineration offsite.</a:t>
          </a:r>
        </a:p>
      </dsp:txBody>
      <dsp:txXfrm>
        <a:off x="83530" y="171844"/>
        <a:ext cx="7376740" cy="1544065"/>
      </dsp:txXfrm>
    </dsp:sp>
    <dsp:sp modelId="{1170B542-7427-4936-877A-6A78598F596C}">
      <dsp:nvSpPr>
        <dsp:cNvPr id="0" name=""/>
        <dsp:cNvSpPr/>
      </dsp:nvSpPr>
      <dsp:spPr>
        <a:xfrm>
          <a:off x="0" y="1986640"/>
          <a:ext cx="7543800" cy="1711125"/>
        </a:xfrm>
        <a:prstGeom prst="roundRect">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Waste pickup can also be scheduled by calling the Prospective Health </a:t>
          </a:r>
          <a:r>
            <a:rPr lang="en-US" sz="2400" kern="1200" dirty="0" err="1"/>
            <a:t>Wasteline</a:t>
          </a:r>
          <a:r>
            <a:rPr lang="en-US" sz="2400" kern="1200" dirty="0"/>
            <a:t> at 744-3867 and press 3. </a:t>
          </a:r>
        </a:p>
      </dsp:txBody>
      <dsp:txXfrm>
        <a:off x="83530" y="2070170"/>
        <a:ext cx="7376740" cy="15440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FFCE36B4-9DBD-45DB-AEDD-AFBE916D63FC}" type="datetimeFigureOut">
              <a:rPr lang="en-US" smtClean="0"/>
              <a:pPr/>
              <a:t>9/19/2019</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0FD0BEE-60CC-4C95-AA85-092A8EF8C52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5D186EB1-AE29-4298-8322-18B47BB7FE43}" type="datetimeFigureOut">
              <a:rPr lang="en-US" smtClean="0"/>
              <a:t>9/19/2019</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708E0391-7797-4A6B-A591-0634B39EB714}" type="slidenum">
              <a:rPr lang="en-US" smtClean="0"/>
              <a:t>‹#›</a:t>
            </a:fld>
            <a:endParaRPr lang="en-US"/>
          </a:p>
        </p:txBody>
      </p:sp>
    </p:spTree>
    <p:extLst>
      <p:ext uri="{BB962C8B-B14F-4D97-AF65-F5344CB8AC3E}">
        <p14:creationId xmlns:p14="http://schemas.microsoft.com/office/powerpoint/2010/main" val="412035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8E0391-7797-4A6B-A591-0634B39EB714}" type="slidenum">
              <a:rPr lang="en-US" smtClean="0"/>
              <a:t>32</a:t>
            </a:fld>
            <a:endParaRPr lang="en-US"/>
          </a:p>
        </p:txBody>
      </p:sp>
    </p:spTree>
    <p:extLst>
      <p:ext uri="{BB962C8B-B14F-4D97-AF65-F5344CB8AC3E}">
        <p14:creationId xmlns:p14="http://schemas.microsoft.com/office/powerpoint/2010/main" val="266655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36096C4-8EF7-4648-9217-2A3BAED4EEB1}" type="datetimeFigureOut">
              <a:rPr lang="en-US" smtClean="0"/>
              <a:pPr>
                <a:defRPr/>
              </a:pPr>
              <a:t>9/19/2019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49A756-D7EE-44E6-A3DC-77AF9AA2C91F}"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70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5CEF1E2-C3BB-495F-B684-47C7CDE598E7}" type="datetimeFigureOut">
              <a:rPr lang="en-US" smtClean="0"/>
              <a:pPr>
                <a:defRPr/>
              </a:pPr>
              <a:t>9/19/2019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38B154-73D0-4198-BB5A-C126A7308C37}" type="slidenum">
              <a:rPr lang="en-US" smtClean="0"/>
              <a:pPr>
                <a:defRPr/>
              </a:pPr>
              <a:t>‹#›</a:t>
            </a:fld>
            <a:endParaRPr lang="en-US"/>
          </a:p>
        </p:txBody>
      </p:sp>
    </p:spTree>
    <p:extLst>
      <p:ext uri="{BB962C8B-B14F-4D97-AF65-F5344CB8AC3E}">
        <p14:creationId xmlns:p14="http://schemas.microsoft.com/office/powerpoint/2010/main" val="213386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30F6C7F-0687-4CE9-A65F-741E6D387005}" type="datetimeFigureOut">
              <a:rPr lang="en-US" smtClean="0"/>
              <a:pPr>
                <a:defRPr/>
              </a:pPr>
              <a:t>9/19/2019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01D087-B105-473A-A6E6-1593FD1D7708}" type="slidenum">
              <a:rPr lang="en-US" smtClean="0"/>
              <a:pPr>
                <a:defRPr/>
              </a:pPr>
              <a:t>‹#›</a:t>
            </a:fld>
            <a:endParaRPr lang="en-US"/>
          </a:p>
        </p:txBody>
      </p:sp>
    </p:spTree>
    <p:extLst>
      <p:ext uri="{BB962C8B-B14F-4D97-AF65-F5344CB8AC3E}">
        <p14:creationId xmlns:p14="http://schemas.microsoft.com/office/powerpoint/2010/main" val="107043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0DE3ED7-608B-4496-B356-E276C0915F54}" type="datetimeFigureOut">
              <a:rPr lang="en-US" smtClean="0"/>
              <a:pPr>
                <a:defRPr/>
              </a:pPr>
              <a:t>9/19/2019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A31A96-C20E-4D83-A3E7-2E39B1071228}" type="slidenum">
              <a:rPr lang="en-US" smtClean="0"/>
              <a:pPr>
                <a:defRPr/>
              </a:pPr>
              <a:t>‹#›</a:t>
            </a:fld>
            <a:endParaRPr lang="en-US"/>
          </a:p>
        </p:txBody>
      </p:sp>
    </p:spTree>
    <p:extLst>
      <p:ext uri="{BB962C8B-B14F-4D97-AF65-F5344CB8AC3E}">
        <p14:creationId xmlns:p14="http://schemas.microsoft.com/office/powerpoint/2010/main" val="79672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2AAB2B8-4494-48E9-95B9-1D584E1520FA}" type="datetimeFigureOut">
              <a:rPr lang="en-US" smtClean="0"/>
              <a:pPr>
                <a:defRPr/>
              </a:pPr>
              <a:t>9/19/2019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D3AFFB-F263-4B85-9C75-FE161AAA07FA}"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00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98ABB7D-B12F-41F2-8B95-9065A9238B2D}" type="datetimeFigureOut">
              <a:rPr lang="en-US" smtClean="0"/>
              <a:pPr>
                <a:defRPr/>
              </a:pPr>
              <a:t>9/19/2019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DF1566-FAF5-4B87-801C-611035B4DCE6}" type="slidenum">
              <a:rPr lang="en-US" smtClean="0"/>
              <a:pPr>
                <a:defRPr/>
              </a:pPr>
              <a:t>‹#›</a:t>
            </a:fld>
            <a:endParaRPr lang="en-US"/>
          </a:p>
        </p:txBody>
      </p:sp>
    </p:spTree>
    <p:extLst>
      <p:ext uri="{BB962C8B-B14F-4D97-AF65-F5344CB8AC3E}">
        <p14:creationId xmlns:p14="http://schemas.microsoft.com/office/powerpoint/2010/main" val="99574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837A363-C517-4A97-993A-81D9D6584D34}" type="datetimeFigureOut">
              <a:rPr lang="en-US" smtClean="0"/>
              <a:pPr>
                <a:defRPr/>
              </a:pPr>
              <a:t>9/19/2019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18B119D-0757-48C0-8D8D-BF610BCD55C9}" type="slidenum">
              <a:rPr lang="en-US" smtClean="0"/>
              <a:pPr>
                <a:defRPr/>
              </a:pPr>
              <a:t>‹#›</a:t>
            </a:fld>
            <a:endParaRPr lang="en-US"/>
          </a:p>
        </p:txBody>
      </p:sp>
    </p:spTree>
    <p:extLst>
      <p:ext uri="{BB962C8B-B14F-4D97-AF65-F5344CB8AC3E}">
        <p14:creationId xmlns:p14="http://schemas.microsoft.com/office/powerpoint/2010/main" val="396202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307139E-81D8-4B71-A706-613103CC70DC}" type="datetimeFigureOut">
              <a:rPr lang="en-US" smtClean="0"/>
              <a:pPr>
                <a:defRPr/>
              </a:pPr>
              <a:t>9/19/2019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F6976F-839B-4605-BB21-08A91205930B}" type="slidenum">
              <a:rPr lang="en-US" smtClean="0"/>
              <a:pPr>
                <a:defRPr/>
              </a:pPr>
              <a:t>‹#›</a:t>
            </a:fld>
            <a:endParaRPr lang="en-US"/>
          </a:p>
        </p:txBody>
      </p:sp>
    </p:spTree>
    <p:extLst>
      <p:ext uri="{BB962C8B-B14F-4D97-AF65-F5344CB8AC3E}">
        <p14:creationId xmlns:p14="http://schemas.microsoft.com/office/powerpoint/2010/main" val="330786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32C3FE96-9095-4336-8624-DF1D90B9381C}" type="datetimeFigureOut">
              <a:rPr lang="en-US" smtClean="0"/>
              <a:pPr>
                <a:defRPr/>
              </a:pPr>
              <a:t>9/19/2019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6DE65D0D-D377-47E3-9A11-B8E2FA0A8B4C}" type="slidenum">
              <a:rPr lang="en-US" smtClean="0"/>
              <a:pPr>
                <a:defRPr/>
              </a:pPr>
              <a:t>‹#›</a:t>
            </a:fld>
            <a:endParaRPr lang="en-US"/>
          </a:p>
        </p:txBody>
      </p:sp>
    </p:spTree>
    <p:extLst>
      <p:ext uri="{BB962C8B-B14F-4D97-AF65-F5344CB8AC3E}">
        <p14:creationId xmlns:p14="http://schemas.microsoft.com/office/powerpoint/2010/main" val="147407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93682429-3E50-4246-A01B-4FDBA681E764}" type="datetimeFigureOut">
              <a:rPr lang="en-US" smtClean="0"/>
              <a:pPr>
                <a:defRPr/>
              </a:pPr>
              <a:t>9/19/2019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C2A91FC-CF7B-4DE1-9256-98B9A63AC3E6}" type="slidenum">
              <a:rPr lang="en-US" smtClean="0"/>
              <a:pPr>
                <a:defRPr/>
              </a:pPr>
              <a:t>‹#›</a:t>
            </a:fld>
            <a:endParaRPr lang="en-US"/>
          </a:p>
        </p:txBody>
      </p:sp>
    </p:spTree>
    <p:extLst>
      <p:ext uri="{BB962C8B-B14F-4D97-AF65-F5344CB8AC3E}">
        <p14:creationId xmlns:p14="http://schemas.microsoft.com/office/powerpoint/2010/main" val="323151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5ED8D0B-2015-438B-B4B0-40EB6DFD718D}" type="datetimeFigureOut">
              <a:rPr lang="en-US" smtClean="0"/>
              <a:pPr>
                <a:defRPr/>
              </a:pPr>
              <a:t>9/19/2019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F5E000-1E87-437C-97C2-23EE431D3570}" type="slidenum">
              <a:rPr lang="en-US" smtClean="0"/>
              <a:pPr>
                <a:defRPr/>
              </a:pPr>
              <a:t>‹#›</a:t>
            </a:fld>
            <a:endParaRPr lang="en-US"/>
          </a:p>
        </p:txBody>
      </p:sp>
    </p:spTree>
    <p:extLst>
      <p:ext uri="{BB962C8B-B14F-4D97-AF65-F5344CB8AC3E}">
        <p14:creationId xmlns:p14="http://schemas.microsoft.com/office/powerpoint/2010/main" val="23087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DAD1E3CA-585B-4F64-82EE-42D8DC3F0FDB}" type="datetimeFigureOut">
              <a:rPr lang="en-US" smtClean="0"/>
              <a:pPr>
                <a:defRPr/>
              </a:pPr>
              <a:t>9/19/2019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4CC70A14-2787-4B55-9A81-1455987201C9}"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3867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fishersci.com/"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mybiohazardlabels.com/BIO/Fluorescent-Biohazard-Labels/SKU-LB-B518-4-V500.aspx" TargetMode="Externa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96">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98">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877378" y="758952"/>
            <a:ext cx="5489381" cy="3566160"/>
          </a:xfrm>
        </p:spPr>
        <p:txBody>
          <a:bodyPr>
            <a:normAutofit/>
          </a:bodyPr>
          <a:lstStyle/>
          <a:p>
            <a:pPr fontAlgn="auto">
              <a:spcAft>
                <a:spcPts val="0"/>
              </a:spcAft>
              <a:defRPr/>
            </a:pPr>
            <a:r>
              <a:rPr lang="en-US" sz="6600" dirty="0"/>
              <a:t>Safe Use of Autoclaves and Proper Waste Disposal</a:t>
            </a:r>
          </a:p>
        </p:txBody>
      </p:sp>
      <p:pic>
        <p:nvPicPr>
          <p:cNvPr id="3" name="Picture 4" descr="Image result for East Carolina University">
            <a:extLst>
              <a:ext uri="{FF2B5EF4-FFF2-40B4-BE49-F238E27FC236}">
                <a16:creationId xmlns:a16="http://schemas.microsoft.com/office/drawing/2014/main" id="{195683D3-9B84-4E42-A024-5D36E17906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7363" y="2119870"/>
            <a:ext cx="1837115" cy="2099560"/>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0">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Rectangle 102">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D1F2F01A-821F-4E83-ACF8-1503EA043BB8}"/>
              </a:ext>
            </a:extLst>
          </p:cNvPr>
          <p:cNvSpPr txBox="1"/>
          <p:nvPr/>
        </p:nvSpPr>
        <p:spPr>
          <a:xfrm>
            <a:off x="8077682" y="6411314"/>
            <a:ext cx="1066318" cy="369332"/>
          </a:xfrm>
          <a:prstGeom prst="rect">
            <a:avLst/>
          </a:prstGeom>
          <a:noFill/>
        </p:spPr>
        <p:txBody>
          <a:bodyPr wrap="none" rtlCol="0">
            <a:spAutoFit/>
          </a:bodyPr>
          <a:lstStyle/>
          <a:p>
            <a:r>
              <a:rPr lang="en-US" dirty="0"/>
              <a:t>5/2/2019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C4F0-D81E-4306-BB9C-1140BA607383}"/>
              </a:ext>
            </a:extLst>
          </p:cNvPr>
          <p:cNvSpPr>
            <a:spLocks noGrp="1"/>
          </p:cNvSpPr>
          <p:nvPr>
            <p:ph type="title"/>
          </p:nvPr>
        </p:nvSpPr>
        <p:spPr>
          <a:xfrm>
            <a:off x="822960" y="286603"/>
            <a:ext cx="7543800" cy="1450757"/>
          </a:xfrm>
        </p:spPr>
        <p:txBody>
          <a:bodyPr>
            <a:normAutofit/>
          </a:bodyPr>
          <a:lstStyle/>
          <a:p>
            <a:r>
              <a:rPr lang="en-US" b="1" dirty="0"/>
              <a:t>What CANNOT be autoclaved</a:t>
            </a:r>
          </a:p>
        </p:txBody>
      </p:sp>
      <p:graphicFrame>
        <p:nvGraphicFramePr>
          <p:cNvPr id="5" name="Content Placeholder 2">
            <a:extLst>
              <a:ext uri="{FF2B5EF4-FFF2-40B4-BE49-F238E27FC236}">
                <a16:creationId xmlns:a16="http://schemas.microsoft.com/office/drawing/2014/main" id="{51B62AAC-7CAD-4C9A-9C65-1AAB701FBF32}"/>
              </a:ext>
            </a:extLst>
          </p:cNvPr>
          <p:cNvGraphicFramePr>
            <a:graphicFrameLocks noGrp="1"/>
          </p:cNvGraphicFramePr>
          <p:nvPr>
            <p:ph idx="1"/>
            <p:extLst>
              <p:ext uri="{D42A27DB-BD31-4B8C-83A1-F6EECF244321}">
                <p14:modId xmlns:p14="http://schemas.microsoft.com/office/powerpoint/2010/main" val="2661564767"/>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833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48" y="685800"/>
            <a:ext cx="8385048" cy="990600"/>
          </a:xfrm>
        </p:spPr>
        <p:txBody>
          <a:bodyPr>
            <a:normAutofit/>
          </a:bodyPr>
          <a:lstStyle/>
          <a:p>
            <a:pPr algn="ctr"/>
            <a:r>
              <a:rPr lang="en-US" sz="4000" b="1" dirty="0"/>
              <a:t>Proper Autoclave Use</a:t>
            </a:r>
          </a:p>
        </p:txBody>
      </p:sp>
      <p:sp>
        <p:nvSpPr>
          <p:cNvPr id="3" name="Content Placeholder 2"/>
          <p:cNvSpPr>
            <a:spLocks noGrp="1"/>
          </p:cNvSpPr>
          <p:nvPr>
            <p:ph idx="1"/>
          </p:nvPr>
        </p:nvSpPr>
        <p:spPr/>
        <p:txBody>
          <a:bodyPr/>
          <a:lstStyle/>
          <a:p>
            <a:r>
              <a:rPr lang="en-US" sz="2400" dirty="0"/>
              <a:t>Importance of Use</a:t>
            </a:r>
          </a:p>
          <a:p>
            <a:pPr lvl="1">
              <a:buClr>
                <a:schemeClr val="accent2"/>
              </a:buClr>
              <a:buFont typeface="Arial" panose="020B0604020202020204" pitchFamily="34" charset="0"/>
              <a:buChar char="•"/>
            </a:pPr>
            <a:r>
              <a:rPr lang="en-US" sz="2000" dirty="0"/>
              <a:t>Proper temperature and exposure time are critical in insuring the reliability of the autoclaving process. </a:t>
            </a:r>
          </a:p>
          <a:p>
            <a:pPr lvl="2">
              <a:buClr>
                <a:schemeClr val="accent2"/>
              </a:buClr>
              <a:buFont typeface="Arial" panose="020B0604020202020204" pitchFamily="34" charset="0"/>
              <a:buChar char="•"/>
            </a:pPr>
            <a:r>
              <a:rPr lang="en-US" sz="1600" dirty="0"/>
              <a:t>These factors are dependant upon steam penetration to every part of the waste load.</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Air is essentially an enemy of steam.  If all the air is not allowed to escape from the waste during the autoclave cycle, then steam will not replace the air.  Biohazard waste bags must get proper ventilation.</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The autoclave user must be mindful to prevent the entrapment of air.  (</a:t>
            </a:r>
            <a:r>
              <a:rPr lang="en-US" sz="1600" dirty="0" err="1"/>
              <a:t>ie</a:t>
            </a:r>
            <a:r>
              <a:rPr lang="en-US" sz="1600" dirty="0"/>
              <a:t>., Leaving the biowaste bag open inside the autoclave, removing the lid on sharps containers inside the autoclave.)</a:t>
            </a:r>
          </a:p>
          <a:p>
            <a:pPr lvl="1">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952" y="685800"/>
            <a:ext cx="8302752" cy="990600"/>
          </a:xfrm>
        </p:spPr>
        <p:txBody>
          <a:bodyPr>
            <a:normAutofit/>
          </a:bodyPr>
          <a:lstStyle/>
          <a:p>
            <a:pPr algn="ctr"/>
            <a:r>
              <a:rPr lang="en-US" sz="4000" b="1" dirty="0"/>
              <a:t>Proper Autoclave Use</a:t>
            </a:r>
          </a:p>
        </p:txBody>
      </p:sp>
      <p:sp>
        <p:nvSpPr>
          <p:cNvPr id="3" name="Content Placeholder 2"/>
          <p:cNvSpPr>
            <a:spLocks noGrp="1"/>
          </p:cNvSpPr>
          <p:nvPr>
            <p:ph idx="1"/>
          </p:nvPr>
        </p:nvSpPr>
        <p:spPr/>
        <p:txBody>
          <a:bodyPr/>
          <a:lstStyle/>
          <a:p>
            <a:r>
              <a:rPr lang="en-US" sz="2400" dirty="0"/>
              <a:t>Importance of Use (cont’d…)</a:t>
            </a:r>
          </a:p>
          <a:p>
            <a:pPr lvl="1">
              <a:buClr>
                <a:schemeClr val="accent2"/>
              </a:buClr>
              <a:buFont typeface="Arial" panose="020B0604020202020204" pitchFamily="34" charset="0"/>
              <a:buChar char="•"/>
            </a:pPr>
            <a:r>
              <a:rPr lang="en-US" sz="2000" dirty="0"/>
              <a:t>Hazards Associated with Autoclaves:</a:t>
            </a:r>
          </a:p>
          <a:p>
            <a:pPr lvl="2">
              <a:buClr>
                <a:schemeClr val="accent2"/>
              </a:buClr>
              <a:buFont typeface="Arial" panose="020B0604020202020204" pitchFamily="34" charset="0"/>
              <a:buChar char="•"/>
            </a:pPr>
            <a:r>
              <a:rPr lang="en-US" sz="1600" dirty="0"/>
              <a:t>Autoclaves present the potential of an explosion hazard due to the steam that builds up pressure within the autoclave chamber.</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Hot temperatures and extremely hot water in the autoclave present burn and scald hazards to employees who load and unload materials from the autoclave.</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Inadequate decontamination also presents a hazard as it allows for the potential of biological hazards to be released and contaminate employees as well as the environment. </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Large heavy doors and loading carriages also present an ergonomic hazard to employees.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952" y="685800"/>
            <a:ext cx="8302752" cy="990600"/>
          </a:xfrm>
        </p:spPr>
        <p:txBody>
          <a:bodyPr>
            <a:normAutofit/>
          </a:bodyPr>
          <a:lstStyle/>
          <a:p>
            <a:pPr algn="ctr"/>
            <a:r>
              <a:rPr lang="en-US" sz="4000" b="1" dirty="0"/>
              <a:t>Proper Autoclave Use</a:t>
            </a:r>
          </a:p>
        </p:txBody>
      </p:sp>
      <p:sp>
        <p:nvSpPr>
          <p:cNvPr id="3" name="Content Placeholder 2"/>
          <p:cNvSpPr>
            <a:spLocks noGrp="1"/>
          </p:cNvSpPr>
          <p:nvPr>
            <p:ph idx="1"/>
          </p:nvPr>
        </p:nvSpPr>
        <p:spPr/>
        <p:txBody>
          <a:bodyPr/>
          <a:lstStyle/>
          <a:p>
            <a:r>
              <a:rPr lang="en-US" sz="2400" dirty="0"/>
              <a:t>Importance of Use (cont’d…)</a:t>
            </a:r>
          </a:p>
          <a:p>
            <a:pPr lvl="1">
              <a:buClr>
                <a:schemeClr val="accent2"/>
              </a:buClr>
              <a:buFont typeface="Arial" panose="020B0604020202020204" pitchFamily="34" charset="0"/>
              <a:buChar char="•"/>
            </a:pPr>
            <a:r>
              <a:rPr lang="en-US" sz="2000" dirty="0"/>
              <a:t>Ways to prevent hazards associated with autoclave use:</a:t>
            </a:r>
          </a:p>
          <a:p>
            <a:pPr lvl="2">
              <a:buClr>
                <a:schemeClr val="accent2"/>
              </a:buClr>
              <a:buFont typeface="Arial" panose="020B0604020202020204" pitchFamily="34" charset="0"/>
              <a:buChar char="•"/>
            </a:pPr>
            <a:r>
              <a:rPr lang="en-US" sz="1600" dirty="0"/>
              <a:t>Read the owners manual since manufacturer recommendations for different types of autoclaves may vary.</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Make sure autoclave doors and gaskets are firmly locked into place before operating the autoclave.</a:t>
            </a:r>
          </a:p>
          <a:p>
            <a:pPr lvl="3">
              <a:buClr>
                <a:schemeClr val="accent2"/>
              </a:buClr>
              <a:buFont typeface="Arial" panose="020B0604020202020204" pitchFamily="34" charset="0"/>
              <a:buChar char="•"/>
            </a:pPr>
            <a:r>
              <a:rPr lang="en-US" sz="1600" dirty="0"/>
              <a:t>These interlocking mechanisms helps to prevents a sudden release of high pressure steam.</a:t>
            </a:r>
          </a:p>
          <a:p>
            <a:pPr lvl="3">
              <a:buClr>
                <a:schemeClr val="accent2"/>
              </a:buClr>
              <a:buFont typeface="Arial" panose="020B0604020202020204" pitchFamily="34" charset="0"/>
              <a:buChar char="•"/>
            </a:pPr>
            <a:endParaRPr lang="en-US" sz="1600" dirty="0"/>
          </a:p>
          <a:p>
            <a:pPr lvl="3">
              <a:buClr>
                <a:schemeClr val="accent2"/>
              </a:buClr>
              <a:buFont typeface="Arial" panose="020B0604020202020204" pitchFamily="34" charset="0"/>
              <a:buChar char="•"/>
            </a:pPr>
            <a:r>
              <a:rPr lang="en-US" sz="1600" dirty="0"/>
              <a:t>If the autoclave does not have interlocking mechanisms, take additional precautions to ensure the door are closed.</a:t>
            </a:r>
          </a:p>
          <a:p>
            <a:pPr lvl="2"/>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8302752" cy="990600"/>
          </a:xfrm>
        </p:spPr>
        <p:txBody>
          <a:bodyPr>
            <a:normAutofit/>
          </a:bodyPr>
          <a:lstStyle/>
          <a:p>
            <a:pPr algn="ctr"/>
            <a:r>
              <a:rPr lang="en-US" sz="4000" b="1" dirty="0"/>
              <a:t>Proper Autoclave Use</a:t>
            </a:r>
          </a:p>
        </p:txBody>
      </p:sp>
      <p:sp>
        <p:nvSpPr>
          <p:cNvPr id="3" name="Content Placeholder 2"/>
          <p:cNvSpPr>
            <a:spLocks noGrp="1"/>
          </p:cNvSpPr>
          <p:nvPr>
            <p:ph idx="1"/>
          </p:nvPr>
        </p:nvSpPr>
        <p:spPr/>
        <p:txBody>
          <a:bodyPr>
            <a:normAutofit/>
          </a:bodyPr>
          <a:lstStyle/>
          <a:p>
            <a:r>
              <a:rPr lang="en-US" sz="2400" dirty="0"/>
              <a:t>Importance of Use (cont’d…)</a:t>
            </a:r>
          </a:p>
          <a:p>
            <a:pPr lvl="1">
              <a:buClr>
                <a:schemeClr val="accent2"/>
              </a:buClr>
              <a:buFont typeface="Arial" panose="020B0604020202020204" pitchFamily="34" charset="0"/>
              <a:buChar char="•"/>
            </a:pPr>
            <a:r>
              <a:rPr lang="en-US" sz="2000" dirty="0"/>
              <a:t>Ways to prevent hazards associated with autoclave use (cont’d…):</a:t>
            </a:r>
          </a:p>
          <a:p>
            <a:pPr lvl="2">
              <a:buClr>
                <a:schemeClr val="accent2"/>
              </a:buClr>
              <a:buFont typeface="Arial" panose="020B0604020202020204" pitchFamily="34" charset="0"/>
              <a:buChar char="•"/>
            </a:pPr>
            <a:r>
              <a:rPr lang="en-US" sz="1800" dirty="0"/>
              <a:t>Older autoclaves may have little or no heat shielding around its exposed sides.</a:t>
            </a:r>
          </a:p>
          <a:p>
            <a:pPr lvl="3">
              <a:buClr>
                <a:schemeClr val="accent2"/>
              </a:buClr>
              <a:buFont typeface="Arial" panose="020B0604020202020204" pitchFamily="34" charset="0"/>
              <a:buChar char="•"/>
            </a:pPr>
            <a:r>
              <a:rPr lang="en-US" sz="1800" dirty="0"/>
              <a:t>A warning sign stating “Hot Surfaces, Keep Away” should be placed on or next to the autoclave to remind people of the heat hazard.</a:t>
            </a:r>
          </a:p>
          <a:p>
            <a:pPr lvl="3">
              <a:buClr>
                <a:schemeClr val="accent2"/>
              </a:buClr>
              <a:buFont typeface="Arial" panose="020B0604020202020204" pitchFamily="34" charset="0"/>
              <a:buChar char="•"/>
            </a:pPr>
            <a:endParaRPr lang="en-US" sz="1800" dirty="0"/>
          </a:p>
          <a:p>
            <a:pPr lvl="2">
              <a:buClr>
                <a:schemeClr val="accent2"/>
              </a:buClr>
              <a:buFont typeface="Arial" panose="020B0604020202020204" pitchFamily="34" charset="0"/>
              <a:buChar char="•"/>
            </a:pPr>
            <a:r>
              <a:rPr lang="en-US" sz="1800" dirty="0"/>
              <a:t>Combustible materials should never be stacked or stored next to an autoclave.</a:t>
            </a:r>
          </a:p>
          <a:p>
            <a:pPr lvl="2">
              <a:buClr>
                <a:schemeClr val="accent2"/>
              </a:buClr>
              <a:buFont typeface="Arial" panose="020B0604020202020204" pitchFamily="34" charset="0"/>
              <a:buChar char="•"/>
            </a:pPr>
            <a:endParaRPr lang="en-US" sz="1800" dirty="0"/>
          </a:p>
          <a:p>
            <a:pPr lvl="2">
              <a:buClr>
                <a:schemeClr val="accent2"/>
              </a:buClr>
              <a:buFont typeface="Arial" panose="020B0604020202020204" pitchFamily="34" charset="0"/>
              <a:buChar char="•"/>
            </a:pPr>
            <a:r>
              <a:rPr lang="en-US" sz="1800" dirty="0"/>
              <a:t>Never autoclave toxic, volatile, or radioactive material.</a:t>
            </a:r>
          </a:p>
          <a:p>
            <a:pPr lvl="3">
              <a:buClr>
                <a:schemeClr val="accent2"/>
              </a:buClr>
              <a:buFont typeface="Arial" panose="020B0604020202020204" pitchFamily="34" charset="0"/>
              <a:buChar char="•"/>
            </a:pPr>
            <a:r>
              <a:rPr lang="en-US" sz="1800" dirty="0"/>
              <a:t>Contact Biosafety and EH&amp;S if you have biohazard waste that contains any of these materials.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152" y="685800"/>
            <a:ext cx="8302752" cy="990600"/>
          </a:xfrm>
        </p:spPr>
        <p:txBody>
          <a:bodyPr>
            <a:normAutofit/>
          </a:bodyPr>
          <a:lstStyle/>
          <a:p>
            <a:pPr algn="ctr"/>
            <a:r>
              <a:rPr lang="en-US" sz="4000" b="1" dirty="0"/>
              <a:t>Proper Autoclave Use</a:t>
            </a:r>
          </a:p>
        </p:txBody>
      </p:sp>
      <p:sp>
        <p:nvSpPr>
          <p:cNvPr id="3" name="Content Placeholder 2"/>
          <p:cNvSpPr>
            <a:spLocks noGrp="1"/>
          </p:cNvSpPr>
          <p:nvPr>
            <p:ph idx="1"/>
          </p:nvPr>
        </p:nvSpPr>
        <p:spPr/>
        <p:txBody>
          <a:bodyPr/>
          <a:lstStyle/>
          <a:p>
            <a:r>
              <a:rPr lang="en-US" sz="2400" dirty="0"/>
              <a:t>Importance of Use (cont’d…)</a:t>
            </a:r>
          </a:p>
          <a:p>
            <a:pPr lvl="1">
              <a:buClr>
                <a:schemeClr val="accent2"/>
              </a:buClr>
              <a:buFont typeface="Arial" panose="020B0604020202020204" pitchFamily="34" charset="0"/>
              <a:buChar char="•"/>
            </a:pPr>
            <a:r>
              <a:rPr lang="en-US" sz="2000" dirty="0"/>
              <a:t>Ways to prevent hazards associated with autoclave use (cont’d…):</a:t>
            </a:r>
          </a:p>
          <a:p>
            <a:pPr lvl="2">
              <a:buClr>
                <a:schemeClr val="accent2"/>
              </a:buClr>
              <a:buFont typeface="Arial" panose="020B0604020202020204" pitchFamily="34" charset="0"/>
              <a:buChar char="•"/>
            </a:pPr>
            <a:r>
              <a:rPr lang="en-US" sz="1600" dirty="0"/>
              <a:t>When an autoclave cycle is complete, wait until the pressure gauge reads zero before opening the autoclave door.</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Wait at least 30 seconds after opening the autoclave door before reaching or looking into the autoclave.</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When opening the autoclave door, make sure to keep head, face, and hands away from the opening.</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Always allow contents to cool before removing them from the autoclave.</a:t>
            </a:r>
          </a:p>
          <a:p>
            <a:pPr lvl="3">
              <a:buClr>
                <a:schemeClr val="accent2"/>
              </a:buClr>
              <a:buFont typeface="Arial" panose="020B0604020202020204" pitchFamily="34" charset="0"/>
              <a:buChar char="•"/>
            </a:pPr>
            <a:r>
              <a:rPr lang="en-US" sz="1600" dirty="0"/>
              <a:t>Serious burns/scalding may occur if employee immediately removes materials.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8302752" cy="990600"/>
          </a:xfrm>
        </p:spPr>
        <p:txBody>
          <a:bodyPr>
            <a:normAutofit/>
          </a:bodyPr>
          <a:lstStyle/>
          <a:p>
            <a:pPr algn="ctr"/>
            <a:r>
              <a:rPr lang="en-US" sz="4000" b="1" dirty="0"/>
              <a:t>Proper Autoclave Use</a:t>
            </a:r>
          </a:p>
        </p:txBody>
      </p:sp>
      <p:sp>
        <p:nvSpPr>
          <p:cNvPr id="3" name="Content Placeholder 2"/>
          <p:cNvSpPr>
            <a:spLocks noGrp="1"/>
          </p:cNvSpPr>
          <p:nvPr>
            <p:ph idx="1"/>
          </p:nvPr>
        </p:nvSpPr>
        <p:spPr/>
        <p:txBody>
          <a:bodyPr>
            <a:normAutofit fontScale="92500" lnSpcReduction="20000"/>
          </a:bodyPr>
          <a:lstStyle/>
          <a:p>
            <a:pPr lvl="1">
              <a:buClr>
                <a:schemeClr val="accent2"/>
              </a:buClr>
              <a:buFont typeface="Arial" panose="020B0604020202020204" pitchFamily="34" charset="0"/>
              <a:buChar char="•"/>
            </a:pPr>
            <a:r>
              <a:rPr lang="en-US" sz="2000" dirty="0"/>
              <a:t>Ways to prevent hazards associated with autoclave use (cont’d…):</a:t>
            </a:r>
          </a:p>
          <a:p>
            <a:pPr lvl="1">
              <a:buClr>
                <a:schemeClr val="accent2"/>
              </a:buClr>
              <a:buFont typeface="Arial" panose="020B0604020202020204" pitchFamily="34" charset="0"/>
              <a:buChar char="•"/>
            </a:pPr>
            <a:endParaRPr lang="en-US" sz="2000" dirty="0"/>
          </a:p>
          <a:p>
            <a:pPr lvl="2">
              <a:buClr>
                <a:schemeClr val="accent2"/>
              </a:buClr>
              <a:buFont typeface="Arial" panose="020B0604020202020204" pitchFamily="34" charset="0"/>
              <a:buChar char="•"/>
            </a:pPr>
            <a:r>
              <a:rPr lang="en-US" sz="1800" dirty="0"/>
              <a:t>Solutions should be removed from the autoclave slowly and gently.</a:t>
            </a:r>
          </a:p>
          <a:p>
            <a:pPr lvl="3">
              <a:buClr>
                <a:schemeClr val="accent2"/>
              </a:buClr>
              <a:buFont typeface="Arial" panose="020B0604020202020204" pitchFamily="34" charset="0"/>
              <a:buChar char="•"/>
            </a:pPr>
            <a:r>
              <a:rPr lang="en-US" sz="1800" dirty="0"/>
              <a:t>Some solutions have the potential to boil over when moved or exposed to room temperature.</a:t>
            </a:r>
          </a:p>
          <a:p>
            <a:pPr lvl="3">
              <a:buClr>
                <a:schemeClr val="accent2"/>
              </a:buClr>
              <a:buFont typeface="Arial" panose="020B0604020202020204" pitchFamily="34" charset="0"/>
              <a:buChar char="•"/>
            </a:pPr>
            <a:endParaRPr lang="en-US" sz="1800" dirty="0"/>
          </a:p>
          <a:p>
            <a:pPr lvl="3">
              <a:buClr>
                <a:schemeClr val="accent2"/>
              </a:buClr>
              <a:buFont typeface="Arial" panose="020B0604020202020204" pitchFamily="34" charset="0"/>
              <a:buChar char="•"/>
            </a:pPr>
            <a:r>
              <a:rPr lang="en-US" sz="1800" dirty="0"/>
              <a:t>Heat-resistant gloves, safety goggles or </a:t>
            </a:r>
            <a:r>
              <a:rPr lang="en-US" sz="1800" dirty="0" err="1"/>
              <a:t>faceshield</a:t>
            </a:r>
            <a:r>
              <a:rPr lang="en-US" sz="1800" dirty="0"/>
              <a:t>, and lab coat must be worn when removing hot liquids from the autoclave.</a:t>
            </a:r>
          </a:p>
          <a:p>
            <a:pPr lvl="3">
              <a:buClr>
                <a:schemeClr val="accent2"/>
              </a:buClr>
              <a:buFont typeface="Arial" panose="020B0604020202020204" pitchFamily="34" charset="0"/>
              <a:buChar char="•"/>
            </a:pPr>
            <a:endParaRPr lang="en-US" sz="1800" dirty="0"/>
          </a:p>
          <a:p>
            <a:pPr lvl="3">
              <a:buClr>
                <a:schemeClr val="accent2"/>
              </a:buClr>
              <a:buFont typeface="Arial" panose="020B0604020202020204" pitchFamily="34" charset="0"/>
              <a:buChar char="•"/>
            </a:pPr>
            <a:r>
              <a:rPr lang="en-US" sz="1800" dirty="0"/>
              <a:t>	**If handling without heat-resistant gloves, liquids should stand for over 1 hour before handling.</a:t>
            </a:r>
          </a:p>
          <a:p>
            <a:pPr lvl="3">
              <a:buClr>
                <a:schemeClr val="accent2"/>
              </a:buClr>
              <a:buFont typeface="Arial" panose="020B0604020202020204" pitchFamily="34" charset="0"/>
              <a:buChar char="•"/>
            </a:pPr>
            <a:endParaRPr lang="en-US" sz="1800" dirty="0"/>
          </a:p>
          <a:p>
            <a:pPr lvl="2">
              <a:buClr>
                <a:schemeClr val="accent2"/>
              </a:buClr>
              <a:buFont typeface="Arial" panose="020B0604020202020204" pitchFamily="34" charset="0"/>
              <a:buChar char="•"/>
            </a:pPr>
            <a:r>
              <a:rPr lang="en-US" sz="1800" dirty="0"/>
              <a:t>Clean up spills immediately.</a:t>
            </a:r>
          </a:p>
          <a:p>
            <a:pPr lvl="2">
              <a:buClr>
                <a:schemeClr val="accent2"/>
              </a:buClr>
              <a:buFont typeface="Arial" panose="020B0604020202020204" pitchFamily="34" charset="0"/>
              <a:buChar char="•"/>
            </a:pPr>
            <a:endParaRPr lang="en-US" sz="1800" dirty="0"/>
          </a:p>
          <a:p>
            <a:pPr lvl="2">
              <a:buClr>
                <a:schemeClr val="accent2"/>
              </a:buClr>
              <a:buFont typeface="Arial" panose="020B0604020202020204" pitchFamily="34" charset="0"/>
              <a:buChar char="•"/>
            </a:pPr>
            <a:r>
              <a:rPr lang="en-US" sz="1800" dirty="0"/>
              <a:t>Report malfunctions or accidents to your supervisor immediately.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28600"/>
            <a:ext cx="8061960" cy="1450757"/>
          </a:xfrm>
        </p:spPr>
        <p:txBody>
          <a:bodyPr>
            <a:normAutofit/>
          </a:bodyPr>
          <a:lstStyle/>
          <a:p>
            <a:r>
              <a:rPr lang="en-US" sz="4000" b="1" dirty="0"/>
              <a:t>Autoclave Waste Decontamination Procedures</a:t>
            </a:r>
          </a:p>
        </p:txBody>
      </p:sp>
      <p:sp>
        <p:nvSpPr>
          <p:cNvPr id="3" name="Content Placeholder 2"/>
          <p:cNvSpPr>
            <a:spLocks noGrp="1"/>
          </p:cNvSpPr>
          <p:nvPr>
            <p:ph idx="1"/>
          </p:nvPr>
        </p:nvSpPr>
        <p:spPr/>
        <p:txBody>
          <a:bodyPr/>
          <a:lstStyle/>
          <a:p>
            <a:r>
              <a:rPr lang="en-US" sz="2400" dirty="0"/>
              <a:t>Autoclaves are to be operated at 121°C (250°F) or higher for a minimum of 30 minutes for waste decontamination.</a:t>
            </a:r>
          </a:p>
          <a:p>
            <a:endParaRPr lang="en-US" sz="2400" dirty="0"/>
          </a:p>
          <a:p>
            <a:r>
              <a:rPr lang="en-US" sz="2400" dirty="0"/>
              <a:t>***Please note run time may vary depending on type of biohazard and load size.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543800" cy="1450757"/>
          </a:xfrm>
        </p:spPr>
        <p:txBody>
          <a:bodyPr>
            <a:normAutofit/>
          </a:bodyPr>
          <a:lstStyle/>
          <a:p>
            <a:r>
              <a:rPr lang="en-US" sz="4000" b="1" dirty="0"/>
              <a:t>Autoclave Waste Decontamination Procedures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493571"/>
              </p:ext>
            </p:extLst>
          </p:nvPr>
        </p:nvGraphicFramePr>
        <p:xfrm>
          <a:off x="822325" y="1846263"/>
          <a:ext cx="7543800" cy="27686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r>
                        <a:rPr lang="en-US" dirty="0"/>
                        <a:t>Material</a:t>
                      </a:r>
                    </a:p>
                  </a:txBody>
                  <a:tcPr marL="84603" marR="84603"/>
                </a:tc>
                <a:tc>
                  <a:txBody>
                    <a:bodyPr/>
                    <a:lstStyle/>
                    <a:p>
                      <a:r>
                        <a:rPr lang="en-US" dirty="0"/>
                        <a:t>Temperature</a:t>
                      </a:r>
                    </a:p>
                  </a:txBody>
                  <a:tcPr marL="84603" marR="84603"/>
                </a:tc>
                <a:tc>
                  <a:txBody>
                    <a:bodyPr/>
                    <a:lstStyle/>
                    <a:p>
                      <a:r>
                        <a:rPr lang="en-US" dirty="0"/>
                        <a:t>Time</a:t>
                      </a:r>
                    </a:p>
                  </a:txBody>
                  <a:tcPr marL="84603" marR="84603"/>
                </a:tc>
                <a:extLst>
                  <a:ext uri="{0D108BD9-81ED-4DB2-BD59-A6C34878D82A}">
                    <a16:rowId xmlns:a16="http://schemas.microsoft.com/office/drawing/2014/main" val="10000"/>
                  </a:ext>
                </a:extLst>
              </a:tr>
              <a:tr h="370840">
                <a:tc>
                  <a:txBody>
                    <a:bodyPr/>
                    <a:lstStyle/>
                    <a:p>
                      <a:r>
                        <a:rPr lang="en-US" dirty="0"/>
                        <a:t>Laundry</a:t>
                      </a:r>
                    </a:p>
                  </a:txBody>
                  <a:tcPr marL="84603" marR="84603"/>
                </a:tc>
                <a:tc>
                  <a:txBody>
                    <a:bodyPr/>
                    <a:lstStyle/>
                    <a:p>
                      <a:r>
                        <a:rPr lang="en-US" dirty="0"/>
                        <a:t>121°C (250° F)</a:t>
                      </a:r>
                    </a:p>
                  </a:txBody>
                  <a:tcPr marL="84603" marR="84603"/>
                </a:tc>
                <a:tc>
                  <a:txBody>
                    <a:bodyPr/>
                    <a:lstStyle/>
                    <a:p>
                      <a:r>
                        <a:rPr lang="en-US" dirty="0"/>
                        <a:t>30 Minutes</a:t>
                      </a:r>
                    </a:p>
                  </a:txBody>
                  <a:tcPr marL="84603" marR="84603"/>
                </a:tc>
                <a:extLst>
                  <a:ext uri="{0D108BD9-81ED-4DB2-BD59-A6C34878D82A}">
                    <a16:rowId xmlns:a16="http://schemas.microsoft.com/office/drawing/2014/main" val="10001"/>
                  </a:ext>
                </a:extLst>
              </a:tr>
              <a:tr h="370840">
                <a:tc>
                  <a:txBody>
                    <a:bodyPr/>
                    <a:lstStyle/>
                    <a:p>
                      <a:r>
                        <a:rPr lang="en-US" dirty="0"/>
                        <a:t>Trash (Biohazard bags containing infectious waste.)</a:t>
                      </a:r>
                    </a:p>
                  </a:txBody>
                  <a:tcPr marL="84603" marR="84603"/>
                </a:tc>
                <a:tc>
                  <a:txBody>
                    <a:bodyPr/>
                    <a:lstStyle/>
                    <a:p>
                      <a:r>
                        <a:rPr lang="en-US" dirty="0"/>
                        <a:t>121°C (250° F)</a:t>
                      </a:r>
                    </a:p>
                  </a:txBody>
                  <a:tcPr marL="84603" marR="84603"/>
                </a:tc>
                <a:tc>
                  <a:txBody>
                    <a:bodyPr/>
                    <a:lstStyle/>
                    <a:p>
                      <a:r>
                        <a:rPr lang="en-US" dirty="0"/>
                        <a:t>30 Minutes minimum</a:t>
                      </a:r>
                    </a:p>
                  </a:txBody>
                  <a:tcPr marL="84603" marR="84603"/>
                </a:tc>
                <a:extLst>
                  <a:ext uri="{0D108BD9-81ED-4DB2-BD59-A6C34878D82A}">
                    <a16:rowId xmlns:a16="http://schemas.microsoft.com/office/drawing/2014/main" val="10002"/>
                  </a:ext>
                </a:extLst>
              </a:tr>
              <a:tr h="370840">
                <a:tc>
                  <a:txBody>
                    <a:bodyPr/>
                    <a:lstStyle/>
                    <a:p>
                      <a:r>
                        <a:rPr lang="en-US" dirty="0"/>
                        <a:t>Glassware</a:t>
                      </a:r>
                    </a:p>
                  </a:txBody>
                  <a:tcPr marL="84603" marR="84603"/>
                </a:tc>
                <a:tc>
                  <a:txBody>
                    <a:bodyPr/>
                    <a:lstStyle/>
                    <a:p>
                      <a:r>
                        <a:rPr lang="en-US" dirty="0"/>
                        <a:t>121°C (250° F)</a:t>
                      </a:r>
                    </a:p>
                  </a:txBody>
                  <a:tcPr marL="84603" marR="84603"/>
                </a:tc>
                <a:tc>
                  <a:txBody>
                    <a:bodyPr/>
                    <a:lstStyle/>
                    <a:p>
                      <a:r>
                        <a:rPr lang="en-US" dirty="0"/>
                        <a:t>15 minutes</a:t>
                      </a:r>
                    </a:p>
                  </a:txBody>
                  <a:tcPr marL="84603" marR="84603"/>
                </a:tc>
                <a:extLst>
                  <a:ext uri="{0D108BD9-81ED-4DB2-BD59-A6C34878D82A}">
                    <a16:rowId xmlns:a16="http://schemas.microsoft.com/office/drawing/2014/main" val="10003"/>
                  </a:ext>
                </a:extLst>
              </a:tr>
              <a:tr h="370840">
                <a:tc>
                  <a:txBody>
                    <a:bodyPr/>
                    <a:lstStyle/>
                    <a:p>
                      <a:r>
                        <a:rPr lang="en-US" dirty="0"/>
                        <a:t>Liquids</a:t>
                      </a:r>
                    </a:p>
                  </a:txBody>
                  <a:tcPr marL="84603" marR="84603"/>
                </a:tc>
                <a:tc>
                  <a:txBody>
                    <a:bodyPr/>
                    <a:lstStyle/>
                    <a:p>
                      <a:r>
                        <a:rPr lang="en-US" dirty="0"/>
                        <a:t>121°C (250° F)</a:t>
                      </a:r>
                    </a:p>
                  </a:txBody>
                  <a:tcPr marL="84603" marR="84603"/>
                </a:tc>
                <a:tc>
                  <a:txBody>
                    <a:bodyPr/>
                    <a:lstStyle/>
                    <a:p>
                      <a:r>
                        <a:rPr lang="en-US" dirty="0"/>
                        <a:t>30 minutes minimum</a:t>
                      </a:r>
                    </a:p>
                  </a:txBody>
                  <a:tcPr marL="84603" marR="84603"/>
                </a:tc>
                <a:extLst>
                  <a:ext uri="{0D108BD9-81ED-4DB2-BD59-A6C34878D82A}">
                    <a16:rowId xmlns:a16="http://schemas.microsoft.com/office/drawing/2014/main" val="10004"/>
                  </a:ext>
                </a:extLst>
              </a:tr>
              <a:tr h="370840">
                <a:tc>
                  <a:txBody>
                    <a:bodyPr/>
                    <a:lstStyle/>
                    <a:p>
                      <a:r>
                        <a:rPr lang="en-US" dirty="0"/>
                        <a:t>Animals</a:t>
                      </a:r>
                    </a:p>
                  </a:txBody>
                  <a:tcPr marL="84603" marR="84603"/>
                </a:tc>
                <a:tc>
                  <a:txBody>
                    <a:bodyPr/>
                    <a:lstStyle/>
                    <a:p>
                      <a:r>
                        <a:rPr lang="en-US" dirty="0"/>
                        <a:t>121°C (250°</a:t>
                      </a:r>
                      <a:r>
                        <a:rPr lang="en-US" baseline="0" dirty="0"/>
                        <a:t> F)</a:t>
                      </a:r>
                      <a:endParaRPr lang="en-US" dirty="0"/>
                    </a:p>
                  </a:txBody>
                  <a:tcPr marL="84603" marR="84603"/>
                </a:tc>
                <a:tc>
                  <a:txBody>
                    <a:bodyPr/>
                    <a:lstStyle/>
                    <a:p>
                      <a:r>
                        <a:rPr lang="en-US" dirty="0"/>
                        <a:t>1 Hour</a:t>
                      </a:r>
                    </a:p>
                  </a:txBody>
                  <a:tcPr marL="84603" marR="84603"/>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543800" cy="1450757"/>
          </a:xfrm>
        </p:spPr>
        <p:txBody>
          <a:bodyPr>
            <a:normAutofit/>
          </a:bodyPr>
          <a:lstStyle/>
          <a:p>
            <a:r>
              <a:rPr lang="en-US" sz="4000" b="1" dirty="0"/>
              <a:t>Autoclave Waste Decontamination Procedures</a:t>
            </a:r>
          </a:p>
        </p:txBody>
      </p:sp>
      <p:sp>
        <p:nvSpPr>
          <p:cNvPr id="5" name="Content Placeholder 4"/>
          <p:cNvSpPr>
            <a:spLocks noGrp="1"/>
          </p:cNvSpPr>
          <p:nvPr>
            <p:ph idx="1"/>
          </p:nvPr>
        </p:nvSpPr>
        <p:spPr/>
        <p:txBody>
          <a:bodyPr/>
          <a:lstStyle/>
          <a:p>
            <a:r>
              <a:rPr lang="en-US" dirty="0"/>
              <a:t>Autoclaving Liquid Materials:</a:t>
            </a:r>
          </a:p>
          <a:p>
            <a:pPr lvl="1">
              <a:buClr>
                <a:schemeClr val="accent2"/>
              </a:buClr>
              <a:buFont typeface="Arial" panose="020B0604020202020204" pitchFamily="34" charset="0"/>
              <a:buChar char="•"/>
            </a:pPr>
            <a:r>
              <a:rPr lang="en-US" sz="2000" dirty="0"/>
              <a:t>The autoclave may have a ‘LIQUID’ setting that can be used for liquid materials.  The settings for liquids runs for a longer period at a lower temperature to minimize liquid evaporation and spills.</a:t>
            </a:r>
          </a:p>
          <a:p>
            <a:pPr lvl="1">
              <a:buClr>
                <a:schemeClr val="accent2"/>
              </a:buClr>
              <a:buFont typeface="Arial" panose="020B0604020202020204" pitchFamily="34" charset="0"/>
              <a:buChar char="•"/>
            </a:pPr>
            <a:endParaRPr lang="en-US" sz="2000" dirty="0"/>
          </a:p>
          <a:p>
            <a:pPr lvl="1">
              <a:buClr>
                <a:schemeClr val="accent2"/>
              </a:buClr>
              <a:buFont typeface="Arial" panose="020B0604020202020204" pitchFamily="34" charset="0"/>
              <a:buChar char="•"/>
            </a:pPr>
            <a:r>
              <a:rPr lang="en-US" sz="2000" dirty="0"/>
              <a:t>Liquids should be placed in borosilicate (</a:t>
            </a:r>
            <a:r>
              <a:rPr lang="en-US" sz="2000" dirty="0" err="1"/>
              <a:t>Kimax</a:t>
            </a:r>
            <a:r>
              <a:rPr lang="en-US" sz="2000" dirty="0"/>
              <a:t> or Pyrex) or polypropylene containers for autoclaving and these containers should be filled to no more than 75% capacity.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FFB3D8-99B1-4D6D-89C0-C065F0B59268}"/>
              </a:ext>
            </a:extLst>
          </p:cNvPr>
          <p:cNvSpPr txBox="1"/>
          <p:nvPr/>
        </p:nvSpPr>
        <p:spPr>
          <a:xfrm>
            <a:off x="822960" y="286603"/>
            <a:ext cx="75438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b="1" spc="-50" dirty="0">
                <a:solidFill>
                  <a:schemeClr val="tx1">
                    <a:lumMod val="75000"/>
                    <a:lumOff val="25000"/>
                  </a:schemeClr>
                </a:solidFill>
                <a:latin typeface="+mj-lt"/>
                <a:ea typeface="+mj-ea"/>
                <a:cs typeface="+mj-cs"/>
              </a:rPr>
              <a:t>Learning Objectives</a:t>
            </a:r>
          </a:p>
        </p:txBody>
      </p:sp>
      <p:graphicFrame>
        <p:nvGraphicFramePr>
          <p:cNvPr id="10245" name="Content Placeholder 2">
            <a:extLst>
              <a:ext uri="{FF2B5EF4-FFF2-40B4-BE49-F238E27FC236}">
                <a16:creationId xmlns:a16="http://schemas.microsoft.com/office/drawing/2014/main" id="{BBF2E388-74A9-4628-82CE-84D267909914}"/>
              </a:ext>
            </a:extLst>
          </p:cNvPr>
          <p:cNvGraphicFramePr>
            <a:graphicFrameLocks noGrp="1"/>
          </p:cNvGraphicFramePr>
          <p:nvPr>
            <p:ph idx="1"/>
            <p:extLst>
              <p:ext uri="{D42A27DB-BD31-4B8C-83A1-F6EECF244321}">
                <p14:modId xmlns:p14="http://schemas.microsoft.com/office/powerpoint/2010/main" val="202994065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543800" cy="1450757"/>
          </a:xfrm>
        </p:spPr>
        <p:txBody>
          <a:bodyPr>
            <a:normAutofit/>
          </a:bodyPr>
          <a:lstStyle/>
          <a:p>
            <a:r>
              <a:rPr lang="en-US" sz="4000" b="1" dirty="0"/>
              <a:t>Autoclave Waste Decontamination Procedures</a:t>
            </a:r>
          </a:p>
        </p:txBody>
      </p:sp>
      <p:sp>
        <p:nvSpPr>
          <p:cNvPr id="5" name="Content Placeholder 4"/>
          <p:cNvSpPr>
            <a:spLocks noGrp="1"/>
          </p:cNvSpPr>
          <p:nvPr>
            <p:ph idx="1"/>
          </p:nvPr>
        </p:nvSpPr>
        <p:spPr/>
        <p:txBody>
          <a:bodyPr/>
          <a:lstStyle/>
          <a:p>
            <a:r>
              <a:rPr lang="en-US" sz="2400" dirty="0"/>
              <a:t>Autoclaving Liquid Materials (cont’d…):</a:t>
            </a:r>
          </a:p>
          <a:p>
            <a:pPr lvl="1">
              <a:buClr>
                <a:schemeClr val="accent2"/>
              </a:buClr>
              <a:buFont typeface="Arial" panose="020B0604020202020204" pitchFamily="34" charset="0"/>
              <a:buChar char="•"/>
            </a:pPr>
            <a:r>
              <a:rPr lang="en-US" sz="2000" dirty="0"/>
              <a:t>The caps/stoppers on the containers should be loosened.</a:t>
            </a:r>
          </a:p>
          <a:p>
            <a:pPr lvl="2">
              <a:buClr>
                <a:schemeClr val="accent2"/>
              </a:buClr>
              <a:buFont typeface="Arial" panose="020B0604020202020204" pitchFamily="34" charset="0"/>
              <a:buChar char="•"/>
            </a:pPr>
            <a:r>
              <a:rPr lang="en-US" sz="1600" dirty="0"/>
              <a:t>Never autoclave sealed containers of liquid as this could result in an explosion of superheated liquid.</a:t>
            </a:r>
          </a:p>
          <a:p>
            <a:pPr lvl="2">
              <a:buClr>
                <a:schemeClr val="accent2"/>
              </a:buClr>
              <a:buFont typeface="Arial" panose="020B0604020202020204" pitchFamily="34" charset="0"/>
              <a:buChar char="•"/>
            </a:pPr>
            <a:endParaRPr lang="en-US" sz="1600" dirty="0"/>
          </a:p>
          <a:p>
            <a:pPr lvl="1">
              <a:buClr>
                <a:schemeClr val="accent2"/>
              </a:buClr>
              <a:buFont typeface="Arial" panose="020B0604020202020204" pitchFamily="34" charset="0"/>
              <a:buChar char="•"/>
            </a:pPr>
            <a:r>
              <a:rPr lang="en-US" sz="2000" dirty="0"/>
              <a:t>Liquid containers should be placed in a stainless steel or polypropylene tray with ¼ to ½ inch of water in the bottom on the tray.</a:t>
            </a:r>
          </a:p>
          <a:p>
            <a:pPr lvl="2">
              <a:buClr>
                <a:schemeClr val="accent2"/>
              </a:buClr>
              <a:buFont typeface="Arial" panose="020B0604020202020204" pitchFamily="34" charset="0"/>
              <a:buChar char="•"/>
            </a:pPr>
            <a:r>
              <a:rPr lang="en-US" sz="1600" dirty="0"/>
              <a:t>This tray should be placed on a shelf in the autoclave, but not on the bottom of the chamber.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543800" cy="1450757"/>
          </a:xfrm>
        </p:spPr>
        <p:txBody>
          <a:bodyPr>
            <a:normAutofit/>
          </a:bodyPr>
          <a:lstStyle/>
          <a:p>
            <a:r>
              <a:rPr lang="en-US" sz="4000" b="1" dirty="0"/>
              <a:t>Autoclave Waste Decontamination Procedures</a:t>
            </a:r>
          </a:p>
        </p:txBody>
      </p:sp>
      <p:sp>
        <p:nvSpPr>
          <p:cNvPr id="5" name="Content Placeholder 4"/>
          <p:cNvSpPr>
            <a:spLocks noGrp="1"/>
          </p:cNvSpPr>
          <p:nvPr>
            <p:ph idx="1"/>
          </p:nvPr>
        </p:nvSpPr>
        <p:spPr/>
        <p:txBody>
          <a:bodyPr/>
          <a:lstStyle/>
          <a:p>
            <a:r>
              <a:rPr lang="en-US" sz="2400" dirty="0"/>
              <a:t>Autoclaving Solid Materials :</a:t>
            </a:r>
          </a:p>
          <a:p>
            <a:pPr lvl="1">
              <a:buClr>
                <a:schemeClr val="accent2"/>
              </a:buClr>
              <a:buFont typeface="Arial" panose="020B0604020202020204" pitchFamily="34" charset="0"/>
              <a:buChar char="•"/>
            </a:pPr>
            <a:r>
              <a:rPr lang="en-US" sz="2000" dirty="0"/>
              <a:t>Never overfill (&gt;75%) biohazard waste bags or the autoclave.</a:t>
            </a:r>
          </a:p>
          <a:p>
            <a:pPr lvl="2">
              <a:buClr>
                <a:schemeClr val="accent2"/>
              </a:buClr>
              <a:buFont typeface="Arial" panose="020B0604020202020204" pitchFamily="34" charset="0"/>
              <a:buChar char="•"/>
            </a:pPr>
            <a:r>
              <a:rPr lang="en-US" sz="2000" dirty="0"/>
              <a:t>Overfilling either of these will interfere with steam penetration.</a:t>
            </a:r>
          </a:p>
          <a:p>
            <a:pPr lvl="2">
              <a:buClr>
                <a:schemeClr val="accent2"/>
              </a:buClr>
              <a:buFont typeface="Arial" panose="020B0604020202020204" pitchFamily="34" charset="0"/>
              <a:buChar char="•"/>
            </a:pPr>
            <a:endParaRPr lang="en-US" sz="2000" dirty="0"/>
          </a:p>
          <a:p>
            <a:pPr lvl="1">
              <a:buClr>
                <a:schemeClr val="accent2"/>
              </a:buClr>
              <a:buFont typeface="Arial" panose="020B0604020202020204" pitchFamily="34" charset="0"/>
              <a:buChar char="•"/>
            </a:pPr>
            <a:r>
              <a:rPr lang="en-US" sz="2000" dirty="0"/>
              <a:t>Biohazard waste bags should be kept slightly open to allow for proper steam penetration.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Autoclave Waste Decontamination Procedures</a:t>
            </a:r>
          </a:p>
        </p:txBody>
      </p:sp>
      <p:sp>
        <p:nvSpPr>
          <p:cNvPr id="3" name="Content Placeholder 2"/>
          <p:cNvSpPr>
            <a:spLocks noGrp="1"/>
          </p:cNvSpPr>
          <p:nvPr>
            <p:ph idx="1"/>
          </p:nvPr>
        </p:nvSpPr>
        <p:spPr/>
        <p:txBody>
          <a:bodyPr/>
          <a:lstStyle/>
          <a:p>
            <a:r>
              <a:rPr lang="en-US" sz="2400" dirty="0"/>
              <a:t>Autoclaving Solid Materials (cont’d…):</a:t>
            </a:r>
          </a:p>
          <a:p>
            <a:pPr lvl="1">
              <a:buClr>
                <a:schemeClr val="accent2"/>
              </a:buClr>
              <a:buFont typeface="Arial" panose="020B0604020202020204" pitchFamily="34" charset="0"/>
              <a:buChar char="•"/>
            </a:pPr>
            <a:r>
              <a:rPr lang="en-US" sz="2000" dirty="0"/>
              <a:t>Biohazard waste bags are to be placed into a stainless steel or polypropylene tray prior to autoclaving.</a:t>
            </a:r>
          </a:p>
          <a:p>
            <a:pPr lvl="1">
              <a:buClr>
                <a:schemeClr val="accent2"/>
              </a:buClr>
              <a:buFont typeface="Arial" panose="020B0604020202020204" pitchFamily="34" charset="0"/>
              <a:buChar char="•"/>
            </a:pPr>
            <a:endParaRPr lang="en-US" sz="2000" dirty="0"/>
          </a:p>
          <a:p>
            <a:pPr lvl="1">
              <a:buClr>
                <a:schemeClr val="accent2"/>
              </a:buClr>
              <a:buFont typeface="Arial" panose="020B0604020202020204" pitchFamily="34" charset="0"/>
              <a:buChar char="•"/>
            </a:pPr>
            <a:r>
              <a:rPr lang="en-US" sz="2000" dirty="0"/>
              <a:t>Between 50-100 ml (¼ – ½ cup) of water should be added to each bag of solid waste to promote steam penetration within the bag.</a:t>
            </a:r>
          </a:p>
          <a:p>
            <a:pPr lvl="2">
              <a:buClr>
                <a:schemeClr val="accent2"/>
              </a:buClr>
              <a:buFont typeface="Arial" panose="020B0604020202020204" pitchFamily="34" charset="0"/>
              <a:buChar char="•"/>
            </a:pPr>
            <a:r>
              <a:rPr lang="en-US" sz="2100" dirty="0"/>
              <a:t>Note:  If there is naturally occurring water in the load, adding additional water is not necessary.</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Autoclave Waste </a:t>
            </a:r>
            <a:r>
              <a:rPr lang="en-US" sz="4000" b="1" dirty="0" err="1"/>
              <a:t>Decon</a:t>
            </a:r>
            <a:r>
              <a:rPr lang="en-US" sz="4000" b="1" dirty="0"/>
              <a:t> Cycle Testing &amp; Verification</a:t>
            </a:r>
          </a:p>
        </p:txBody>
      </p:sp>
      <p:sp>
        <p:nvSpPr>
          <p:cNvPr id="3" name="Content Placeholder 2"/>
          <p:cNvSpPr>
            <a:spLocks noGrp="1"/>
          </p:cNvSpPr>
          <p:nvPr>
            <p:ph idx="1"/>
          </p:nvPr>
        </p:nvSpPr>
        <p:spPr/>
        <p:txBody>
          <a:bodyPr>
            <a:normAutofit lnSpcReduction="10000"/>
          </a:bodyPr>
          <a:lstStyle/>
          <a:p>
            <a:r>
              <a:rPr lang="en-US" i="1" dirty="0"/>
              <a:t>N.C. Medical Waste Rules require that:</a:t>
            </a:r>
          </a:p>
          <a:p>
            <a:pPr lvl="1">
              <a:buClr>
                <a:schemeClr val="accent2"/>
              </a:buClr>
              <a:buFont typeface="Arial" panose="020B0604020202020204" pitchFamily="34" charset="0"/>
              <a:buChar char="•"/>
            </a:pPr>
            <a:r>
              <a:rPr lang="en-US" i="1" dirty="0"/>
              <a:t>Autoclaves be monitored under conditions of full loading for effectiveness weekly through the use of biological indicators or other methods approved by the Division.</a:t>
            </a:r>
          </a:p>
          <a:p>
            <a:pPr lvl="1">
              <a:buClr>
                <a:schemeClr val="accent2"/>
              </a:buClr>
              <a:buFont typeface="Arial" panose="020B0604020202020204" pitchFamily="34" charset="0"/>
              <a:buChar char="•"/>
            </a:pPr>
            <a:r>
              <a:rPr lang="en-US" i="1" dirty="0"/>
              <a:t>Autoclaves are to be provided with a chart recorder that accurately records time and temperature for each cycle.</a:t>
            </a:r>
          </a:p>
          <a:p>
            <a:pPr marL="201168" lvl="1" indent="0">
              <a:buClr>
                <a:schemeClr val="accent2"/>
              </a:buClr>
              <a:buNone/>
            </a:pPr>
            <a:endParaRPr lang="en-US" i="1" dirty="0"/>
          </a:p>
          <a:p>
            <a:pPr marL="201168" lvl="1" indent="0">
              <a:buClr>
                <a:schemeClr val="accent2"/>
              </a:buClr>
              <a:buNone/>
            </a:pPr>
            <a:r>
              <a:rPr lang="en-US" sz="2000" dirty="0"/>
              <a:t>Departments are responsible for ensuring their autoclaves are being tested at least weekly with a chemical indicator such as a </a:t>
            </a:r>
            <a:r>
              <a:rPr lang="en-US" sz="2000" dirty="0" err="1"/>
              <a:t>Sterigauge</a:t>
            </a:r>
            <a:r>
              <a:rPr lang="en-US" sz="2000" dirty="0"/>
              <a:t> card, and quarterly with a biological indicator.</a:t>
            </a:r>
          </a:p>
          <a:p>
            <a:pPr marL="201168" lvl="1" indent="0">
              <a:buClr>
                <a:schemeClr val="accent2"/>
              </a:buClr>
              <a:buNone/>
            </a:pPr>
            <a:endParaRPr lang="en-US" sz="2000" dirty="0"/>
          </a:p>
          <a:p>
            <a:pPr marL="201168" lvl="1" indent="0">
              <a:buClr>
                <a:schemeClr val="accent2"/>
              </a:buClr>
              <a:buNone/>
            </a:pPr>
            <a:endParaRPr lang="en-US" sz="2000" dirty="0"/>
          </a:p>
          <a:p>
            <a:pPr marL="201168" lvl="1" indent="0">
              <a:buClr>
                <a:schemeClr val="accent2"/>
              </a:buClr>
              <a:buNone/>
            </a:pPr>
            <a:r>
              <a:rPr lang="en-US" sz="2000" dirty="0"/>
              <a:t>***ECU policy states that research autoclaves should be tested with biological indictors quarterly.***</a:t>
            </a:r>
          </a:p>
          <a:p>
            <a:pPr lvl="1"/>
            <a:endParaRPr lang="en-US" i="1" dirty="0"/>
          </a:p>
          <a:p>
            <a:pPr lvl="2"/>
            <a:endParaRPr lang="en-US"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Autoclave Waste </a:t>
            </a:r>
            <a:r>
              <a:rPr lang="en-US" sz="4000" b="1" dirty="0" err="1"/>
              <a:t>Decon</a:t>
            </a:r>
            <a:r>
              <a:rPr lang="en-US" sz="4000" b="1" dirty="0"/>
              <a:t> Cycle Testing &amp; Verification</a:t>
            </a:r>
          </a:p>
        </p:txBody>
      </p:sp>
      <p:sp>
        <p:nvSpPr>
          <p:cNvPr id="3" name="Content Placeholder 2"/>
          <p:cNvSpPr>
            <a:spLocks noGrp="1"/>
          </p:cNvSpPr>
          <p:nvPr>
            <p:ph idx="1"/>
          </p:nvPr>
        </p:nvSpPr>
        <p:spPr/>
        <p:txBody>
          <a:bodyPr>
            <a:normAutofit/>
          </a:bodyPr>
          <a:lstStyle/>
          <a:p>
            <a:pPr marL="201168" lvl="1" indent="0">
              <a:buClr>
                <a:schemeClr val="accent2"/>
              </a:buClr>
              <a:buNone/>
            </a:pPr>
            <a:r>
              <a:rPr lang="en-US" sz="2400" dirty="0"/>
              <a:t>Each department must:</a:t>
            </a:r>
          </a:p>
          <a:p>
            <a:pPr lvl="1">
              <a:buClr>
                <a:schemeClr val="accent2"/>
              </a:buClr>
              <a:buFont typeface="Arial" panose="020B0604020202020204" pitchFamily="34" charset="0"/>
              <a:buChar char="•"/>
            </a:pPr>
            <a:r>
              <a:rPr lang="en-US" sz="2000" dirty="0"/>
              <a:t>Ensure personnel are trained to use autoclaves.</a:t>
            </a:r>
          </a:p>
          <a:p>
            <a:pPr lvl="1">
              <a:buClr>
                <a:schemeClr val="accent2"/>
              </a:buClr>
              <a:buFont typeface="Arial" panose="020B0604020202020204" pitchFamily="34" charset="0"/>
              <a:buChar char="•"/>
            </a:pPr>
            <a:r>
              <a:rPr lang="en-US" sz="2000" dirty="0"/>
              <a:t>Verify run cycles at least weekly with a chemical indicator such as a </a:t>
            </a:r>
            <a:r>
              <a:rPr lang="en-US" sz="2000" dirty="0" err="1"/>
              <a:t>Sterigauge</a:t>
            </a:r>
            <a:r>
              <a:rPr lang="en-US" sz="2000" dirty="0"/>
              <a:t> card.</a:t>
            </a:r>
          </a:p>
          <a:p>
            <a:pPr lvl="1">
              <a:buClr>
                <a:schemeClr val="accent2"/>
              </a:buClr>
              <a:buFont typeface="Arial" panose="020B0604020202020204" pitchFamily="34" charset="0"/>
              <a:buChar char="•"/>
            </a:pPr>
            <a:r>
              <a:rPr lang="en-US" sz="2000" dirty="0"/>
              <a:t>Verify run cycles quarterly with a biological indicator (see next slide).</a:t>
            </a:r>
          </a:p>
          <a:p>
            <a:pPr lvl="1">
              <a:buClr>
                <a:schemeClr val="accent2"/>
              </a:buClr>
              <a:buFont typeface="Arial" panose="020B0604020202020204" pitchFamily="34" charset="0"/>
              <a:buChar char="•"/>
            </a:pPr>
            <a:r>
              <a:rPr lang="en-US" sz="2000" dirty="0"/>
              <a:t>Keep records of testing.</a:t>
            </a:r>
          </a:p>
          <a:p>
            <a:pPr lvl="1">
              <a:buClr>
                <a:schemeClr val="accent2"/>
              </a:buClr>
              <a:buFont typeface="Arial" panose="020B0604020202020204" pitchFamily="34" charset="0"/>
              <a:buChar char="•"/>
            </a:pPr>
            <a:r>
              <a:rPr lang="en-US" sz="2000" dirty="0"/>
              <a:t>Follow the manual’s instructions for maintenance and repair.</a:t>
            </a:r>
          </a:p>
          <a:p>
            <a:pPr marL="201168" lvl="1" indent="0">
              <a:buClr>
                <a:schemeClr val="accent2"/>
              </a:buClr>
              <a:buNone/>
            </a:pPr>
            <a:endParaRPr lang="en-US" sz="2000" dirty="0"/>
          </a:p>
          <a:p>
            <a:pPr marL="201168" lvl="1" indent="0">
              <a:buClr>
                <a:schemeClr val="accent2"/>
              </a:buClr>
              <a:buNone/>
            </a:pPr>
            <a:r>
              <a:rPr lang="en-US" sz="2000" dirty="0"/>
              <a:t>***ECU policy states that research autoclaves should be tested with biological indictors quarterly.***</a:t>
            </a:r>
          </a:p>
          <a:p>
            <a:pPr lvl="1"/>
            <a:endParaRPr lang="en-US" i="1" dirty="0"/>
          </a:p>
          <a:p>
            <a:pPr lvl="2"/>
            <a:endParaRPr lang="en-US" i="1" dirty="0"/>
          </a:p>
        </p:txBody>
      </p:sp>
    </p:spTree>
    <p:extLst>
      <p:ext uri="{BB962C8B-B14F-4D97-AF65-F5344CB8AC3E}">
        <p14:creationId xmlns:p14="http://schemas.microsoft.com/office/powerpoint/2010/main" val="2657879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sz="4000" b="1" dirty="0"/>
              <a:t>Autoclave Waste </a:t>
            </a:r>
            <a:r>
              <a:rPr lang="en-US" sz="4000" b="1" dirty="0" err="1"/>
              <a:t>Decon</a:t>
            </a:r>
            <a:r>
              <a:rPr lang="en-US" sz="4000" b="1" dirty="0"/>
              <a:t> Cycle Testing &amp; Verification</a:t>
            </a:r>
          </a:p>
        </p:txBody>
      </p:sp>
      <p:sp>
        <p:nvSpPr>
          <p:cNvPr id="3" name="Content Placeholder 2"/>
          <p:cNvSpPr>
            <a:spLocks noGrp="1"/>
          </p:cNvSpPr>
          <p:nvPr>
            <p:ph idx="1"/>
          </p:nvPr>
        </p:nvSpPr>
        <p:spPr>
          <a:xfrm>
            <a:off x="822959" y="1845734"/>
            <a:ext cx="4841240" cy="4023360"/>
          </a:xfrm>
        </p:spPr>
        <p:txBody>
          <a:bodyPr>
            <a:normAutofit/>
          </a:bodyPr>
          <a:lstStyle/>
          <a:p>
            <a:r>
              <a:rPr lang="en-US" sz="2400" dirty="0"/>
              <a:t>Use of a Biological Indicator:</a:t>
            </a:r>
          </a:p>
          <a:p>
            <a:pPr lvl="1">
              <a:buClr>
                <a:schemeClr val="accent2"/>
              </a:buClr>
              <a:buFont typeface="Arial" panose="020B0604020202020204" pitchFamily="34" charset="0"/>
              <a:buChar char="•"/>
            </a:pPr>
            <a:r>
              <a:rPr lang="en-US" sz="2000" i="1" dirty="0" err="1"/>
              <a:t>Geobacillus</a:t>
            </a:r>
            <a:r>
              <a:rPr lang="en-US" sz="2000" i="1" dirty="0"/>
              <a:t> </a:t>
            </a:r>
            <a:r>
              <a:rPr lang="en-US" sz="2000" i="1" dirty="0" err="1"/>
              <a:t>stearothermophilus</a:t>
            </a:r>
            <a:r>
              <a:rPr lang="en-US" sz="2000" i="1" dirty="0"/>
              <a:t> </a:t>
            </a:r>
            <a:r>
              <a:rPr lang="en-US" sz="2000" dirty="0"/>
              <a:t>indicators must be used that have average spore populations of 10</a:t>
            </a:r>
            <a:r>
              <a:rPr lang="en-US" sz="2000" baseline="30000" dirty="0"/>
              <a:t>4</a:t>
            </a:r>
            <a:r>
              <a:rPr lang="en-US" sz="2000" dirty="0"/>
              <a:t> to 10</a:t>
            </a:r>
            <a:r>
              <a:rPr lang="en-US" sz="2000" baseline="30000" dirty="0"/>
              <a:t>6</a:t>
            </a:r>
            <a:r>
              <a:rPr lang="en-US" sz="2000" dirty="0"/>
              <a:t> organisms.</a:t>
            </a:r>
          </a:p>
          <a:p>
            <a:pPr lvl="2">
              <a:buClr>
                <a:schemeClr val="accent2"/>
              </a:buClr>
              <a:buFont typeface="Arial" panose="020B0604020202020204" pitchFamily="34" charset="0"/>
              <a:buChar char="•"/>
            </a:pPr>
            <a:r>
              <a:rPr lang="en-US" sz="1600" dirty="0"/>
              <a:t>There are many commercially available biological indicators with a choice of spore ampoules or spore strips with growth media.</a:t>
            </a:r>
          </a:p>
          <a:p>
            <a:pPr lvl="2">
              <a:buClr>
                <a:schemeClr val="accent2"/>
              </a:buClr>
              <a:buFont typeface="Arial" panose="020B0604020202020204" pitchFamily="34" charset="0"/>
              <a:buChar char="•"/>
            </a:pPr>
            <a:endParaRPr lang="en-US" sz="1600" dirty="0"/>
          </a:p>
          <a:p>
            <a:pPr marL="384048" lvl="2" indent="0">
              <a:buClr>
                <a:schemeClr val="accent2"/>
              </a:buClr>
              <a:buNone/>
            </a:pPr>
            <a:r>
              <a:rPr lang="en-US" sz="1600" dirty="0"/>
              <a:t>***For autoclaves used for deconning/sterilizing materials for animal research, the Department of Comparative Medicine (DCM) offers to provide the vials and read test results.  Arrangements can be made by calling the DCM research technician at 744-2452.</a:t>
            </a:r>
          </a:p>
          <a:p>
            <a:pPr lvl="2">
              <a:buClr>
                <a:schemeClr val="accent2"/>
              </a:buClr>
              <a:buFont typeface="Arial" panose="020B0604020202020204" pitchFamily="34" charset="0"/>
              <a:buChar char="•"/>
            </a:pPr>
            <a:endParaRPr lang="en-US" sz="1600" dirty="0"/>
          </a:p>
          <a:p>
            <a:pPr marL="384048" lvl="2" indent="0">
              <a:buClr>
                <a:schemeClr val="accent2"/>
              </a:buClr>
              <a:buNone/>
            </a:pPr>
            <a:endParaRPr lang="en-US" sz="1600" dirty="0"/>
          </a:p>
        </p:txBody>
      </p:sp>
      <p:pic>
        <p:nvPicPr>
          <p:cNvPr id="6146" name="Picture 2" descr="Image result for biological indicators autoclave">
            <a:extLst>
              <a:ext uri="{FF2B5EF4-FFF2-40B4-BE49-F238E27FC236}">
                <a16:creationId xmlns:a16="http://schemas.microsoft.com/office/drawing/2014/main" id="{674954E8-C98A-4910-AD46-0F2274ED52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5427" y="2476158"/>
            <a:ext cx="2351332" cy="2351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Autoclave Waste </a:t>
            </a:r>
            <a:r>
              <a:rPr lang="en-US" sz="4000" b="1" dirty="0" err="1"/>
              <a:t>Decon</a:t>
            </a:r>
            <a:r>
              <a:rPr lang="en-US" sz="4000" b="1" dirty="0"/>
              <a:t> Cycle Testing &amp; Verification</a:t>
            </a:r>
          </a:p>
        </p:txBody>
      </p:sp>
      <p:sp>
        <p:nvSpPr>
          <p:cNvPr id="3" name="Content Placeholder 2"/>
          <p:cNvSpPr>
            <a:spLocks noGrp="1"/>
          </p:cNvSpPr>
          <p:nvPr>
            <p:ph idx="1"/>
          </p:nvPr>
        </p:nvSpPr>
        <p:spPr/>
        <p:txBody>
          <a:bodyPr>
            <a:normAutofit lnSpcReduction="10000"/>
          </a:bodyPr>
          <a:lstStyle/>
          <a:p>
            <a:pPr marL="0" indent="0">
              <a:buClr>
                <a:schemeClr val="accent2"/>
              </a:buClr>
              <a:buNone/>
            </a:pPr>
            <a:r>
              <a:rPr lang="en-US" sz="2400" dirty="0"/>
              <a:t>Use of a Biological Indicator (cont’d…):</a:t>
            </a:r>
          </a:p>
          <a:p>
            <a:pPr lvl="1">
              <a:buClr>
                <a:schemeClr val="accent2"/>
              </a:buClr>
              <a:buFont typeface="Arial" panose="020B0604020202020204" pitchFamily="34" charset="0"/>
              <a:buChar char="•"/>
            </a:pPr>
            <a:r>
              <a:rPr lang="en-US" dirty="0"/>
              <a:t>Follow the instructions provided by the manufacturer of the biological indicators. (Most require refrigeration when kept in storage.)</a:t>
            </a:r>
          </a:p>
          <a:p>
            <a:pPr marL="201168" lvl="1" indent="0">
              <a:buClr>
                <a:schemeClr val="accent2"/>
              </a:buClr>
              <a:buNone/>
            </a:pPr>
            <a:endParaRPr lang="en-US" dirty="0"/>
          </a:p>
          <a:p>
            <a:pPr lvl="1">
              <a:buClr>
                <a:schemeClr val="accent2"/>
              </a:buClr>
              <a:buFont typeface="Arial" panose="020B0604020202020204" pitchFamily="34" charset="0"/>
              <a:buChar char="•"/>
            </a:pPr>
            <a:r>
              <a:rPr lang="en-US" dirty="0"/>
              <a:t>The indicator should be placed in the middle of the waste bag/material that is to be autoclaved.</a:t>
            </a:r>
          </a:p>
          <a:p>
            <a:pPr lvl="2">
              <a:buClr>
                <a:schemeClr val="accent2"/>
              </a:buClr>
              <a:buFont typeface="Arial" panose="020B0604020202020204" pitchFamily="34" charset="0"/>
              <a:buChar char="•"/>
            </a:pPr>
            <a:r>
              <a:rPr lang="en-US" sz="1600" dirty="0"/>
              <a:t>A best practice is to put the indicator in the waste bag before the bag is filled completely.</a:t>
            </a:r>
          </a:p>
          <a:p>
            <a:pPr lvl="2">
              <a:buClr>
                <a:schemeClr val="accent2"/>
              </a:buClr>
              <a:buFont typeface="Arial" panose="020B0604020202020204" pitchFamily="34" charset="0"/>
              <a:buChar char="•"/>
            </a:pPr>
            <a:endParaRPr lang="en-US" sz="1600" dirty="0"/>
          </a:p>
          <a:p>
            <a:pPr lvl="1">
              <a:buClr>
                <a:schemeClr val="accent2"/>
              </a:buClr>
              <a:buFont typeface="Arial" panose="020B0604020202020204" pitchFamily="34" charset="0"/>
              <a:buChar char="•"/>
            </a:pPr>
            <a:r>
              <a:rPr lang="en-US" dirty="0"/>
              <a:t>Indicator recovery:</a:t>
            </a:r>
          </a:p>
          <a:p>
            <a:pPr lvl="2">
              <a:buClr>
                <a:schemeClr val="accent2"/>
              </a:buClr>
              <a:buFont typeface="Arial" panose="020B0604020202020204" pitchFamily="34" charset="0"/>
              <a:buChar char="•"/>
            </a:pPr>
            <a:r>
              <a:rPr lang="en-US" sz="1600" dirty="0"/>
              <a:t>To aid in recovery, tape the indicator to a bright colored sheet of paper, OR</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Tie it to a long piece of string that can hang out of the bag so that it can be retrieved after the autoclaving cycle has completed.</a:t>
            </a:r>
          </a:p>
          <a:p>
            <a:pPr lvl="2">
              <a:buClr>
                <a:schemeClr val="accent2"/>
              </a:buClr>
              <a:buFont typeface="Arial" panose="020B0604020202020204" pitchFamily="34" charset="0"/>
              <a:buChar char="•"/>
            </a:pPr>
            <a:endParaRPr lang="en-US" sz="1600" dirty="0"/>
          </a:p>
          <a:p>
            <a:pPr>
              <a:buClr>
                <a:schemeClr val="accent2"/>
              </a:buClr>
              <a:buFont typeface="Arial" panose="020B0604020202020204" pitchFamily="34" charset="0"/>
              <a:buChar cha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Autoclave Waste </a:t>
            </a:r>
            <a:r>
              <a:rPr lang="en-US" sz="4000" b="1" dirty="0" err="1"/>
              <a:t>Decon</a:t>
            </a:r>
            <a:r>
              <a:rPr lang="en-US" sz="4000" b="1" dirty="0"/>
              <a:t> Cycle Testing &amp; Verification</a:t>
            </a:r>
          </a:p>
        </p:txBody>
      </p:sp>
      <p:sp>
        <p:nvSpPr>
          <p:cNvPr id="3" name="Content Placeholder 2"/>
          <p:cNvSpPr>
            <a:spLocks noGrp="1"/>
          </p:cNvSpPr>
          <p:nvPr>
            <p:ph idx="1"/>
          </p:nvPr>
        </p:nvSpPr>
        <p:spPr/>
        <p:txBody>
          <a:bodyPr/>
          <a:lstStyle/>
          <a:p>
            <a:r>
              <a:rPr lang="en-US" sz="2400" dirty="0"/>
              <a:t>Use of a Biological Indicator (cont’d…)</a:t>
            </a:r>
          </a:p>
          <a:p>
            <a:pPr lvl="1">
              <a:buClr>
                <a:schemeClr val="accent2"/>
              </a:buClr>
              <a:buFont typeface="Arial" panose="020B0604020202020204" pitchFamily="34" charset="0"/>
              <a:buChar char="•"/>
            </a:pPr>
            <a:r>
              <a:rPr lang="en-US" sz="2000" dirty="0"/>
              <a:t>Autoclaving waste with biological indicator:</a:t>
            </a:r>
          </a:p>
          <a:p>
            <a:pPr lvl="2">
              <a:buClr>
                <a:schemeClr val="accent2"/>
              </a:buClr>
              <a:buFont typeface="Arial" panose="020B0604020202020204" pitchFamily="34" charset="0"/>
              <a:buChar char="•"/>
            </a:pPr>
            <a:r>
              <a:rPr lang="en-US" sz="1800" dirty="0"/>
              <a:t>The biohazard waste can be autoclaved following normal procedures.</a:t>
            </a:r>
          </a:p>
          <a:p>
            <a:pPr lvl="2">
              <a:buClr>
                <a:schemeClr val="accent2"/>
              </a:buClr>
              <a:buFont typeface="Arial" panose="020B0604020202020204" pitchFamily="34" charset="0"/>
              <a:buChar char="•"/>
            </a:pPr>
            <a:endParaRPr lang="en-US" sz="1800" dirty="0"/>
          </a:p>
          <a:p>
            <a:pPr lvl="2">
              <a:buClr>
                <a:schemeClr val="accent2"/>
              </a:buClr>
              <a:buFont typeface="Arial" panose="020B0604020202020204" pitchFamily="34" charset="0"/>
              <a:buChar char="•"/>
            </a:pPr>
            <a:r>
              <a:rPr lang="en-US" sz="1800" dirty="0"/>
              <a:t>Once the cycle has completed and the contents have cooled, don all proper PPE and remove the indicator from the waste bag.</a:t>
            </a:r>
          </a:p>
          <a:p>
            <a:pPr lvl="2">
              <a:buClr>
                <a:schemeClr val="accent2"/>
              </a:buClr>
              <a:buFont typeface="Arial" panose="020B0604020202020204" pitchFamily="34" charset="0"/>
              <a:buChar char="•"/>
            </a:pPr>
            <a:endParaRPr lang="en-US" sz="1800" dirty="0"/>
          </a:p>
          <a:p>
            <a:pPr lvl="1">
              <a:buClr>
                <a:schemeClr val="accent2"/>
              </a:buClr>
              <a:buFont typeface="Arial" panose="020B0604020202020204" pitchFamily="34" charset="0"/>
              <a:buChar char="•"/>
            </a:pPr>
            <a:r>
              <a:rPr lang="en-US" sz="2000" dirty="0"/>
              <a:t>Follow the biological indicator manufacturer’s instructions to get results.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Autoclave Waste </a:t>
            </a:r>
            <a:r>
              <a:rPr lang="en-US" sz="4000" b="1" dirty="0" err="1"/>
              <a:t>Decon</a:t>
            </a:r>
            <a:r>
              <a:rPr lang="en-US" sz="4000" b="1" dirty="0"/>
              <a:t> Cycle Testing &amp; Verification</a:t>
            </a:r>
          </a:p>
        </p:txBody>
      </p:sp>
      <p:sp>
        <p:nvSpPr>
          <p:cNvPr id="3" name="Content Placeholder 2"/>
          <p:cNvSpPr>
            <a:spLocks noGrp="1"/>
          </p:cNvSpPr>
          <p:nvPr>
            <p:ph idx="1"/>
          </p:nvPr>
        </p:nvSpPr>
        <p:spPr/>
        <p:txBody>
          <a:bodyPr/>
          <a:lstStyle/>
          <a:p>
            <a:pPr marL="201168" lvl="1" indent="0">
              <a:buClr>
                <a:schemeClr val="accent2"/>
              </a:buClr>
              <a:buNone/>
            </a:pPr>
            <a:r>
              <a:rPr lang="en-US" sz="2400" dirty="0"/>
              <a:t>Use of a Biological Indicator (cont’d…)</a:t>
            </a:r>
          </a:p>
          <a:p>
            <a:pPr lvl="1">
              <a:buClr>
                <a:schemeClr val="accent2"/>
              </a:buClr>
              <a:buFont typeface="Arial" panose="020B0604020202020204" pitchFamily="34" charset="0"/>
              <a:buChar char="•"/>
            </a:pPr>
            <a:r>
              <a:rPr lang="en-US" dirty="0"/>
              <a:t>If </a:t>
            </a:r>
            <a:r>
              <a:rPr lang="en-US" sz="2000" dirty="0"/>
              <a:t>growth is discovered on the autoclaved indicator:</a:t>
            </a:r>
          </a:p>
          <a:p>
            <a:pPr lvl="2">
              <a:buClr>
                <a:schemeClr val="accent2"/>
              </a:buClr>
              <a:buFont typeface="Arial" panose="020B0604020202020204" pitchFamily="34" charset="0"/>
              <a:buChar char="•"/>
            </a:pPr>
            <a:r>
              <a:rPr lang="en-US" sz="1800" dirty="0"/>
              <a:t>The autoclave process needs to be re-evaluated: </a:t>
            </a:r>
          </a:p>
          <a:p>
            <a:pPr lvl="3">
              <a:buClr>
                <a:schemeClr val="accent2"/>
              </a:buClr>
              <a:buFont typeface="Arial" panose="020B0604020202020204" pitchFamily="34" charset="0"/>
              <a:buChar char="•"/>
            </a:pPr>
            <a:r>
              <a:rPr lang="en-US" sz="1800" dirty="0"/>
              <a:t>Time, temperature, and autoclaving procedures should be reviewed.</a:t>
            </a:r>
          </a:p>
          <a:p>
            <a:pPr lvl="3">
              <a:buClr>
                <a:schemeClr val="accent2"/>
              </a:buClr>
              <a:buFont typeface="Arial" panose="020B0604020202020204" pitchFamily="34" charset="0"/>
              <a:buChar char="•"/>
            </a:pPr>
            <a:endParaRPr lang="en-US" sz="1800" dirty="0"/>
          </a:p>
          <a:p>
            <a:pPr lvl="2">
              <a:buClr>
                <a:schemeClr val="accent2"/>
              </a:buClr>
              <a:buFont typeface="Arial" panose="020B0604020202020204" pitchFamily="34" charset="0"/>
              <a:buChar char="•"/>
            </a:pPr>
            <a:r>
              <a:rPr lang="en-US" sz="1800" dirty="0"/>
              <a:t>If a mechanical problem is determined to be the culprit, the manufacturer or contractor (such as </a:t>
            </a:r>
            <a:r>
              <a:rPr lang="en-US" sz="1800" dirty="0" err="1"/>
              <a:t>Sterilelink</a:t>
            </a:r>
            <a:r>
              <a:rPr lang="en-US" sz="1800" dirty="0"/>
              <a:t>) should be contacted immediately for repair.</a:t>
            </a:r>
          </a:p>
          <a:p>
            <a:pPr lvl="2"/>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Autoclave Waste </a:t>
            </a:r>
            <a:r>
              <a:rPr lang="en-US" sz="4000" b="1" dirty="0" err="1"/>
              <a:t>Decon</a:t>
            </a:r>
            <a:r>
              <a:rPr lang="en-US" sz="4000" b="1" dirty="0"/>
              <a:t> Cycle Testing &amp; Verification</a:t>
            </a:r>
          </a:p>
        </p:txBody>
      </p:sp>
      <p:sp>
        <p:nvSpPr>
          <p:cNvPr id="3" name="Content Placeholder 2"/>
          <p:cNvSpPr>
            <a:spLocks noGrp="1"/>
          </p:cNvSpPr>
          <p:nvPr>
            <p:ph idx="1"/>
          </p:nvPr>
        </p:nvSpPr>
        <p:spPr/>
        <p:txBody>
          <a:bodyPr/>
          <a:lstStyle/>
          <a:p>
            <a:pPr marL="201168" lvl="1" indent="0">
              <a:buClr>
                <a:schemeClr val="accent2"/>
              </a:buClr>
              <a:buNone/>
            </a:pPr>
            <a:r>
              <a:rPr lang="en-US" sz="2400" dirty="0"/>
              <a:t>Use of a Biological Indicator (cont’d…)</a:t>
            </a:r>
            <a:endParaRPr lang="en-US" sz="2000" dirty="0"/>
          </a:p>
          <a:p>
            <a:pPr lvl="1">
              <a:buClr>
                <a:schemeClr val="accent2"/>
              </a:buClr>
              <a:buFont typeface="Arial" panose="020B0604020202020204" pitchFamily="34" charset="0"/>
              <a:buChar char="•"/>
            </a:pPr>
            <a:r>
              <a:rPr lang="en-US" sz="2000" dirty="0"/>
              <a:t>The waste does not have to be held until the results of the testing confirm effectiveness.</a:t>
            </a:r>
          </a:p>
          <a:p>
            <a:pPr lvl="2">
              <a:buClr>
                <a:schemeClr val="accent2"/>
              </a:buClr>
              <a:buFont typeface="Arial" panose="020B0604020202020204" pitchFamily="34" charset="0"/>
              <a:buChar char="•"/>
            </a:pPr>
            <a:r>
              <a:rPr lang="en-US" sz="1600" dirty="0"/>
              <a:t>However, if test results show the autoclave is not sterilizing properly, the autoclave should not be used for waste until it is repaired.</a:t>
            </a:r>
          </a:p>
          <a:p>
            <a:pPr lvl="2">
              <a:buClr>
                <a:schemeClr val="accent2"/>
              </a:buClr>
              <a:buFont typeface="Arial" panose="020B0604020202020204" pitchFamily="34" charset="0"/>
              <a:buChar char="•"/>
            </a:pPr>
            <a:endParaRPr lang="en-US" sz="1600" dirty="0"/>
          </a:p>
          <a:p>
            <a:pPr lvl="2">
              <a:buClr>
                <a:schemeClr val="accent2"/>
              </a:buClr>
              <a:buFont typeface="Arial" panose="020B0604020202020204" pitchFamily="34" charset="0"/>
              <a:buChar char="•"/>
            </a:pPr>
            <a:r>
              <a:rPr lang="en-US" sz="1600" dirty="0"/>
              <a:t>Once repaired, the first load run in the autoclave should be tested with a biological indicator to insure that the autoclave is functioning properly.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b="1" dirty="0"/>
              <a:t>Introduction</a:t>
            </a:r>
          </a:p>
        </p:txBody>
      </p:sp>
      <p:graphicFrame>
        <p:nvGraphicFramePr>
          <p:cNvPr id="5" name="Content Placeholder 2">
            <a:extLst>
              <a:ext uri="{FF2B5EF4-FFF2-40B4-BE49-F238E27FC236}">
                <a16:creationId xmlns:a16="http://schemas.microsoft.com/office/drawing/2014/main" id="{7C3BE1B5-02E2-460C-BC18-46568F9B3AF9}"/>
              </a:ext>
            </a:extLst>
          </p:cNvPr>
          <p:cNvGraphicFramePr>
            <a:graphicFrameLocks noGrp="1"/>
          </p:cNvGraphicFramePr>
          <p:nvPr>
            <p:ph idx="1"/>
            <p:extLst>
              <p:ext uri="{D42A27DB-BD31-4B8C-83A1-F6EECF244321}">
                <p14:modId xmlns:p14="http://schemas.microsoft.com/office/powerpoint/2010/main" val="75665264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Autoclave Waste </a:t>
            </a:r>
            <a:r>
              <a:rPr lang="en-US" sz="4000" b="1" dirty="0" err="1"/>
              <a:t>Decon</a:t>
            </a:r>
            <a:r>
              <a:rPr lang="en-US" sz="4000" b="1" dirty="0"/>
              <a:t> Cycle Testing &amp; Verification</a:t>
            </a:r>
          </a:p>
        </p:txBody>
      </p:sp>
      <p:sp>
        <p:nvSpPr>
          <p:cNvPr id="3" name="Content Placeholder 2"/>
          <p:cNvSpPr>
            <a:spLocks noGrp="1"/>
          </p:cNvSpPr>
          <p:nvPr>
            <p:ph idx="1"/>
          </p:nvPr>
        </p:nvSpPr>
        <p:spPr/>
        <p:txBody>
          <a:bodyPr/>
          <a:lstStyle/>
          <a:p>
            <a:r>
              <a:rPr lang="en-US" sz="2400" dirty="0"/>
              <a:t>Autoclave Testing Results:</a:t>
            </a:r>
          </a:p>
          <a:p>
            <a:pPr lvl="1">
              <a:buClr>
                <a:schemeClr val="accent2"/>
              </a:buClr>
              <a:buFont typeface="Arial" panose="020B0604020202020204" pitchFamily="34" charset="0"/>
              <a:buChar char="•"/>
            </a:pPr>
            <a:r>
              <a:rPr lang="en-US" sz="2000" dirty="0"/>
              <a:t>Autoclave Testing Log:</a:t>
            </a:r>
          </a:p>
          <a:p>
            <a:pPr lvl="2">
              <a:buClr>
                <a:schemeClr val="accent2"/>
              </a:buClr>
              <a:buFont typeface="Arial" panose="020B0604020202020204" pitchFamily="34" charset="0"/>
              <a:buChar char="•"/>
            </a:pPr>
            <a:r>
              <a:rPr lang="en-US" sz="1800" dirty="0"/>
              <a:t>A log of each test should be maintained that includes the following information:</a:t>
            </a:r>
          </a:p>
          <a:p>
            <a:pPr lvl="4">
              <a:buClr>
                <a:schemeClr val="accent2"/>
              </a:buClr>
              <a:buFont typeface="Arial" panose="020B0604020202020204" pitchFamily="34" charset="0"/>
              <a:buChar char="•"/>
            </a:pPr>
            <a:r>
              <a:rPr lang="en-US" sz="1800" dirty="0"/>
              <a:t>The type of indicator used.</a:t>
            </a:r>
          </a:p>
          <a:p>
            <a:pPr lvl="4">
              <a:buClr>
                <a:schemeClr val="accent2"/>
              </a:buClr>
              <a:buFont typeface="Arial" panose="020B0604020202020204" pitchFamily="34" charset="0"/>
              <a:buChar char="•"/>
            </a:pPr>
            <a:r>
              <a:rPr lang="en-US" sz="1800" dirty="0"/>
              <a:t>Date the test was conducted.</a:t>
            </a:r>
          </a:p>
          <a:p>
            <a:pPr lvl="4">
              <a:buClr>
                <a:schemeClr val="accent2"/>
              </a:buClr>
              <a:buFont typeface="Arial" panose="020B0604020202020204" pitchFamily="34" charset="0"/>
              <a:buChar char="•"/>
            </a:pPr>
            <a:r>
              <a:rPr lang="en-US" sz="1800" dirty="0"/>
              <a:t>Time the test was conducted.</a:t>
            </a:r>
          </a:p>
          <a:p>
            <a:pPr lvl="4">
              <a:buClr>
                <a:schemeClr val="accent2"/>
              </a:buClr>
              <a:buFont typeface="Arial" panose="020B0604020202020204" pitchFamily="34" charset="0"/>
              <a:buChar char="•"/>
            </a:pPr>
            <a:r>
              <a:rPr lang="en-US" sz="1800" dirty="0"/>
              <a:t>Result of the test.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Autoclave Waste </a:t>
            </a:r>
            <a:r>
              <a:rPr lang="en-US" sz="4400" b="1" dirty="0" err="1"/>
              <a:t>Decon</a:t>
            </a:r>
            <a:r>
              <a:rPr lang="en-US" sz="4400" b="1" dirty="0"/>
              <a:t> Cycle Testing &amp; Verification</a:t>
            </a:r>
          </a:p>
        </p:txBody>
      </p:sp>
      <p:sp>
        <p:nvSpPr>
          <p:cNvPr id="3" name="Content Placeholder 2"/>
          <p:cNvSpPr>
            <a:spLocks noGrp="1"/>
          </p:cNvSpPr>
          <p:nvPr>
            <p:ph idx="1"/>
          </p:nvPr>
        </p:nvSpPr>
        <p:spPr/>
        <p:txBody>
          <a:bodyPr/>
          <a:lstStyle/>
          <a:p>
            <a:r>
              <a:rPr lang="en-US" sz="2400" dirty="0"/>
              <a:t>Autoclave Testing Results (cont’d…):</a:t>
            </a:r>
          </a:p>
          <a:p>
            <a:pPr lvl="1">
              <a:buClr>
                <a:schemeClr val="accent2"/>
              </a:buClr>
              <a:buFont typeface="Arial" panose="020B0604020202020204" pitchFamily="34" charset="0"/>
              <a:buChar char="•"/>
            </a:pPr>
            <a:r>
              <a:rPr lang="en-US" sz="2000" dirty="0"/>
              <a:t>Autoclaved waste is not required to be held until the results of the testing confirms effectiveness.</a:t>
            </a:r>
          </a:p>
          <a:p>
            <a:pPr lvl="2">
              <a:buClr>
                <a:schemeClr val="accent2"/>
              </a:buClr>
              <a:buFont typeface="Arial" panose="020B0604020202020204" pitchFamily="34" charset="0"/>
              <a:buChar char="•"/>
            </a:pPr>
            <a:r>
              <a:rPr lang="en-US" sz="1600" dirty="0"/>
              <a:t>However, the autoclave should be shut down if test results indicate that the autoclave is not sterilizing the material properly.  </a:t>
            </a:r>
          </a:p>
          <a:p>
            <a:pPr lvl="3">
              <a:buClr>
                <a:schemeClr val="accent2"/>
              </a:buClr>
              <a:buFont typeface="Arial" panose="020B0604020202020204" pitchFamily="34" charset="0"/>
              <a:buChar char="•"/>
            </a:pPr>
            <a:r>
              <a:rPr lang="en-US" sz="1600" dirty="0"/>
              <a:t>All repairs should be performed that will render the autoclave operable and ensure that it is sterilizing the material appropriately.</a:t>
            </a:r>
          </a:p>
          <a:p>
            <a:pPr lvl="3">
              <a:buClr>
                <a:schemeClr val="accent2"/>
              </a:buClr>
              <a:buFont typeface="Arial" panose="020B0604020202020204" pitchFamily="34" charset="0"/>
              <a:buChar char="•"/>
            </a:pPr>
            <a:r>
              <a:rPr lang="en-US" sz="1600" dirty="0"/>
              <a:t>After repairs are made, the first load run through the autoclave should be tested with a biological indicator to ensure the autoclave is operating effectively.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81000"/>
            <a:ext cx="7543800" cy="1450757"/>
          </a:xfrm>
        </p:spPr>
        <p:txBody>
          <a:bodyPr/>
          <a:lstStyle/>
          <a:p>
            <a:r>
              <a:rPr lang="en-US" b="1" dirty="0"/>
              <a:t>Preventative Maintenance</a:t>
            </a:r>
          </a:p>
        </p:txBody>
      </p:sp>
      <p:sp>
        <p:nvSpPr>
          <p:cNvPr id="3" name="Content Placeholder 2"/>
          <p:cNvSpPr>
            <a:spLocks noGrp="1"/>
          </p:cNvSpPr>
          <p:nvPr>
            <p:ph idx="1"/>
          </p:nvPr>
        </p:nvSpPr>
        <p:spPr/>
        <p:txBody>
          <a:bodyPr/>
          <a:lstStyle/>
          <a:p>
            <a:r>
              <a:rPr lang="en-US" sz="2400" dirty="0"/>
              <a:t>Plug Screen/Drainer:</a:t>
            </a:r>
          </a:p>
          <a:p>
            <a:pPr lvl="1">
              <a:buClr>
                <a:schemeClr val="accent2"/>
              </a:buClr>
              <a:buFont typeface="Arial" panose="020B0604020202020204" pitchFamily="34" charset="0"/>
              <a:buChar char="•"/>
            </a:pPr>
            <a:r>
              <a:rPr lang="en-US" sz="2000" dirty="0"/>
              <a:t>In order to maintain the autoclaves effectiveness and for the autoclave to run properly, preventative maintenance should be conducted such as:</a:t>
            </a:r>
          </a:p>
          <a:p>
            <a:pPr lvl="2">
              <a:buClr>
                <a:schemeClr val="accent2"/>
              </a:buClr>
              <a:buFont typeface="Arial" panose="020B0604020202020204" pitchFamily="34" charset="0"/>
              <a:buChar char="•"/>
            </a:pPr>
            <a:r>
              <a:rPr lang="en-US" sz="1800" dirty="0"/>
              <a:t>The plug screen or drainer should be removed, checked, and cleaned frequently to make sure it is free of dirt, dust, or sediment that may collect in it and cause a clog.</a:t>
            </a:r>
          </a:p>
        </p:txBody>
      </p:sp>
      <p:pic>
        <p:nvPicPr>
          <p:cNvPr id="1027" name="Picture 3" descr="I:\Joe S\Autoclave Training\Autoclave Pics\NRB\IMG_0924.jpg"/>
          <p:cNvPicPr>
            <a:picLocks noChangeAspect="1" noChangeArrowheads="1"/>
          </p:cNvPicPr>
          <p:nvPr/>
        </p:nvPicPr>
        <p:blipFill>
          <a:blip r:embed="rId3" cstate="print"/>
          <a:srcRect l="22919" r="18743" b="33333"/>
          <a:stretch>
            <a:fillRect/>
          </a:stretch>
        </p:blipFill>
        <p:spPr bwMode="auto">
          <a:xfrm>
            <a:off x="5334000" y="3962400"/>
            <a:ext cx="2895600" cy="2481943"/>
          </a:xfrm>
          <a:prstGeom prst="rect">
            <a:avLst/>
          </a:prstGeom>
          <a:noFill/>
        </p:spPr>
      </p:pic>
      <p:sp>
        <p:nvSpPr>
          <p:cNvPr id="6" name="TextBox 5"/>
          <p:cNvSpPr txBox="1"/>
          <p:nvPr/>
        </p:nvSpPr>
        <p:spPr>
          <a:xfrm>
            <a:off x="1066800" y="6400800"/>
            <a:ext cx="3276600" cy="307777"/>
          </a:xfrm>
          <a:prstGeom prst="rect">
            <a:avLst/>
          </a:prstGeom>
          <a:noFill/>
        </p:spPr>
        <p:txBody>
          <a:bodyPr wrap="square" rtlCol="0">
            <a:spAutoFit/>
          </a:bodyPr>
          <a:lstStyle/>
          <a:p>
            <a:r>
              <a:rPr lang="en-US" sz="1400" dirty="0">
                <a:solidFill>
                  <a:schemeClr val="accent1"/>
                </a:solidFill>
              </a:rPr>
              <a:t>Plug screen/drainer location.</a:t>
            </a:r>
          </a:p>
        </p:txBody>
      </p:sp>
      <p:cxnSp>
        <p:nvCxnSpPr>
          <p:cNvPr id="9" name="Straight Arrow Connector 8"/>
          <p:cNvCxnSpPr/>
          <p:nvPr/>
        </p:nvCxnSpPr>
        <p:spPr>
          <a:xfrm flipV="1">
            <a:off x="5715000" y="5410200"/>
            <a:ext cx="91440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0" y="6400800"/>
            <a:ext cx="3276600" cy="307777"/>
          </a:xfrm>
          <a:prstGeom prst="rect">
            <a:avLst/>
          </a:prstGeom>
          <a:noFill/>
        </p:spPr>
        <p:txBody>
          <a:bodyPr wrap="square" rtlCol="0">
            <a:spAutoFit/>
          </a:bodyPr>
          <a:lstStyle/>
          <a:p>
            <a:r>
              <a:rPr lang="en-US" sz="1400" dirty="0">
                <a:solidFill>
                  <a:schemeClr val="accent1"/>
                </a:solidFill>
              </a:rPr>
              <a:t>Plug screen/drainer.</a:t>
            </a:r>
          </a:p>
        </p:txBody>
      </p:sp>
      <p:pic>
        <p:nvPicPr>
          <p:cNvPr id="8194" name="Picture 2" descr="C:\Documents and Settings\jasutton\Desktop\Autoclave Pics\Picture 014.jpg"/>
          <p:cNvPicPr>
            <a:picLocks noChangeAspect="1" noChangeArrowheads="1"/>
          </p:cNvPicPr>
          <p:nvPr/>
        </p:nvPicPr>
        <p:blipFill>
          <a:blip r:embed="rId4" cstate="print"/>
          <a:srcRect/>
          <a:stretch>
            <a:fillRect/>
          </a:stretch>
        </p:blipFill>
        <p:spPr bwMode="auto">
          <a:xfrm>
            <a:off x="1143000" y="4038600"/>
            <a:ext cx="3149347" cy="2362200"/>
          </a:xfrm>
          <a:prstGeom prst="rect">
            <a:avLst/>
          </a:prstGeom>
          <a:noFill/>
        </p:spPr>
      </p:pic>
      <p:cxnSp>
        <p:nvCxnSpPr>
          <p:cNvPr id="11" name="Straight Arrow Connector 10"/>
          <p:cNvCxnSpPr/>
          <p:nvPr/>
        </p:nvCxnSpPr>
        <p:spPr>
          <a:xfrm>
            <a:off x="1371600" y="4648200"/>
            <a:ext cx="1295400" cy="4572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Preventative Maintenance</a:t>
            </a:r>
          </a:p>
        </p:txBody>
      </p:sp>
      <p:sp>
        <p:nvSpPr>
          <p:cNvPr id="3" name="Content Placeholder 2"/>
          <p:cNvSpPr>
            <a:spLocks noGrp="1"/>
          </p:cNvSpPr>
          <p:nvPr>
            <p:ph idx="1"/>
          </p:nvPr>
        </p:nvSpPr>
        <p:spPr/>
        <p:txBody>
          <a:bodyPr/>
          <a:lstStyle/>
          <a:p>
            <a:r>
              <a:rPr lang="en-US" sz="2400" dirty="0"/>
              <a:t>Surfaces:</a:t>
            </a:r>
          </a:p>
          <a:p>
            <a:pPr lvl="1">
              <a:buClr>
                <a:schemeClr val="accent2"/>
              </a:buClr>
              <a:buFont typeface="Arial" panose="020B0604020202020204" pitchFamily="34" charset="0"/>
              <a:buChar char="•"/>
            </a:pPr>
            <a:r>
              <a:rPr lang="en-US" sz="2000" dirty="0"/>
              <a:t>The interior surfaces should be cleaned of any residues that collect from the steam or materials being sterilized.</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endParaRPr lang="en-US" dirty="0"/>
          </a:p>
        </p:txBody>
      </p:sp>
      <p:pic>
        <p:nvPicPr>
          <p:cNvPr id="2051" name="Picture 3" descr="I:\Joe S\Autoclave Training\Autoclave Pics\Hooker\IMG_0944.jpg"/>
          <p:cNvPicPr>
            <a:picLocks noChangeAspect="1" noChangeArrowheads="1"/>
          </p:cNvPicPr>
          <p:nvPr/>
        </p:nvPicPr>
        <p:blipFill>
          <a:blip r:embed="rId2" cstate="print"/>
          <a:srcRect/>
          <a:stretch>
            <a:fillRect/>
          </a:stretch>
        </p:blipFill>
        <p:spPr bwMode="auto">
          <a:xfrm>
            <a:off x="1524000" y="3276600"/>
            <a:ext cx="2134022" cy="2845134"/>
          </a:xfrm>
          <a:prstGeom prst="rect">
            <a:avLst/>
          </a:prstGeom>
          <a:noFill/>
        </p:spPr>
      </p:pic>
      <p:sp>
        <p:nvSpPr>
          <p:cNvPr id="6" name="TextBox 5"/>
          <p:cNvSpPr txBox="1"/>
          <p:nvPr/>
        </p:nvSpPr>
        <p:spPr>
          <a:xfrm>
            <a:off x="4800600" y="6096000"/>
            <a:ext cx="3276600" cy="307777"/>
          </a:xfrm>
          <a:prstGeom prst="rect">
            <a:avLst/>
          </a:prstGeom>
          <a:noFill/>
        </p:spPr>
        <p:txBody>
          <a:bodyPr wrap="square" rtlCol="0">
            <a:spAutoFit/>
          </a:bodyPr>
          <a:lstStyle/>
          <a:p>
            <a:r>
              <a:rPr lang="en-US" sz="1400" dirty="0"/>
              <a:t>Debris around drain inside autoclave.</a:t>
            </a:r>
          </a:p>
        </p:txBody>
      </p:sp>
      <p:sp>
        <p:nvSpPr>
          <p:cNvPr id="7" name="TextBox 6"/>
          <p:cNvSpPr txBox="1"/>
          <p:nvPr/>
        </p:nvSpPr>
        <p:spPr>
          <a:xfrm>
            <a:off x="1524000" y="6096000"/>
            <a:ext cx="2133600" cy="307777"/>
          </a:xfrm>
          <a:prstGeom prst="rect">
            <a:avLst/>
          </a:prstGeom>
          <a:noFill/>
        </p:spPr>
        <p:txBody>
          <a:bodyPr wrap="square" rtlCol="0">
            <a:spAutoFit/>
          </a:bodyPr>
          <a:lstStyle/>
          <a:p>
            <a:r>
              <a:rPr lang="en-US" sz="1400" dirty="0"/>
              <a:t>Interior of autoclave.</a:t>
            </a:r>
          </a:p>
        </p:txBody>
      </p:sp>
      <p:pic>
        <p:nvPicPr>
          <p:cNvPr id="2052" name="Picture 4" descr="I:\Joe S\Autoclave Training\Autoclave Pics\Hooker\IMG_0943.jpg"/>
          <p:cNvPicPr>
            <a:picLocks noChangeAspect="1" noChangeArrowheads="1"/>
          </p:cNvPicPr>
          <p:nvPr/>
        </p:nvPicPr>
        <p:blipFill>
          <a:blip r:embed="rId3" cstate="print"/>
          <a:srcRect l="-2" t="29730"/>
          <a:stretch>
            <a:fillRect/>
          </a:stretch>
        </p:blipFill>
        <p:spPr bwMode="auto">
          <a:xfrm>
            <a:off x="4800600" y="3124200"/>
            <a:ext cx="3181557" cy="298062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Preventative Maintenance</a:t>
            </a:r>
          </a:p>
        </p:txBody>
      </p:sp>
      <p:sp>
        <p:nvSpPr>
          <p:cNvPr id="3" name="Content Placeholder 2"/>
          <p:cNvSpPr>
            <a:spLocks noGrp="1"/>
          </p:cNvSpPr>
          <p:nvPr>
            <p:ph idx="1"/>
          </p:nvPr>
        </p:nvSpPr>
        <p:spPr>
          <a:xfrm>
            <a:off x="822959" y="1845734"/>
            <a:ext cx="7543801" cy="4250266"/>
          </a:xfrm>
        </p:spPr>
        <p:txBody>
          <a:bodyPr>
            <a:normAutofit fontScale="85000" lnSpcReduction="20000"/>
          </a:bodyPr>
          <a:lstStyle/>
          <a:p>
            <a:r>
              <a:rPr lang="en-US" sz="2600" dirty="0"/>
              <a:t>Surfaces (cont’d…):</a:t>
            </a:r>
          </a:p>
          <a:p>
            <a:pPr lvl="1">
              <a:buClr>
                <a:schemeClr val="accent2"/>
              </a:buClr>
              <a:buFont typeface="Arial" panose="020B0604020202020204" pitchFamily="34" charset="0"/>
              <a:buChar char="•"/>
            </a:pPr>
            <a:r>
              <a:rPr lang="en-US" sz="2200" dirty="0"/>
              <a:t>On a regular basis gaskets, doors, shelves, and walls should be visually inspected for residue buildup and wear.</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buNone/>
            </a:pPr>
            <a:endParaRPr lang="en-US" sz="2000" b="1" dirty="0">
              <a:solidFill>
                <a:srgbClr val="FF0000"/>
              </a:solidFill>
            </a:endParaRPr>
          </a:p>
          <a:p>
            <a:pPr lvl="1">
              <a:buNone/>
            </a:pPr>
            <a:endParaRPr lang="en-US" sz="2000" b="1" dirty="0">
              <a:solidFill>
                <a:srgbClr val="FF0000"/>
              </a:solidFill>
            </a:endParaRPr>
          </a:p>
          <a:p>
            <a:pPr lvl="1">
              <a:buNone/>
            </a:pPr>
            <a:endParaRPr lang="en-US" sz="2000" b="1" dirty="0">
              <a:solidFill>
                <a:srgbClr val="FF0000"/>
              </a:solidFill>
            </a:endParaRPr>
          </a:p>
          <a:p>
            <a:pPr lvl="1">
              <a:buNone/>
            </a:pPr>
            <a:r>
              <a:rPr lang="en-US" sz="2000" b="1" dirty="0">
                <a:solidFill>
                  <a:srgbClr val="FF0000"/>
                </a:solidFill>
              </a:rPr>
              <a:t>**NOTE</a:t>
            </a:r>
            <a:r>
              <a:rPr lang="en-US" sz="2000" dirty="0"/>
              <a:t>  If any problems are experienced with the autoclave contact Facilities Services immediately upon discovering the problem.</a:t>
            </a:r>
          </a:p>
          <a:p>
            <a:endParaRPr lang="en-US" dirty="0"/>
          </a:p>
        </p:txBody>
      </p:sp>
      <p:sp>
        <p:nvSpPr>
          <p:cNvPr id="6" name="TextBox 5"/>
          <p:cNvSpPr txBox="1"/>
          <p:nvPr/>
        </p:nvSpPr>
        <p:spPr>
          <a:xfrm>
            <a:off x="1066800" y="4876800"/>
            <a:ext cx="3124200" cy="523220"/>
          </a:xfrm>
          <a:prstGeom prst="rect">
            <a:avLst/>
          </a:prstGeom>
          <a:noFill/>
        </p:spPr>
        <p:txBody>
          <a:bodyPr wrap="square" rtlCol="0">
            <a:spAutoFit/>
          </a:bodyPr>
          <a:lstStyle/>
          <a:p>
            <a:r>
              <a:rPr lang="en-US" sz="1400" dirty="0"/>
              <a:t>Melted plastic on a shelf from an </a:t>
            </a:r>
            <a:r>
              <a:rPr lang="en-US" sz="1400" dirty="0" err="1"/>
              <a:t>unautoclavable</a:t>
            </a:r>
            <a:r>
              <a:rPr lang="en-US" sz="1400" dirty="0"/>
              <a:t> container.</a:t>
            </a:r>
          </a:p>
        </p:txBody>
      </p:sp>
      <p:sp>
        <p:nvSpPr>
          <p:cNvPr id="10" name="TextBox 9"/>
          <p:cNvSpPr txBox="1"/>
          <p:nvPr/>
        </p:nvSpPr>
        <p:spPr>
          <a:xfrm>
            <a:off x="3962400" y="4419600"/>
            <a:ext cx="1828800" cy="307777"/>
          </a:xfrm>
          <a:prstGeom prst="rect">
            <a:avLst/>
          </a:prstGeom>
          <a:noFill/>
        </p:spPr>
        <p:txBody>
          <a:bodyPr wrap="square" rtlCol="0">
            <a:spAutoFit/>
          </a:bodyPr>
          <a:lstStyle/>
          <a:p>
            <a:r>
              <a:rPr lang="en-US" sz="1400" dirty="0"/>
              <a:t>Gasket Around Door</a:t>
            </a:r>
          </a:p>
        </p:txBody>
      </p:sp>
      <p:pic>
        <p:nvPicPr>
          <p:cNvPr id="7170" name="Picture 2" descr="C:\Documents and Settings\jasutton\Desktop\Autoclave Pics\Picture 036.jpg"/>
          <p:cNvPicPr>
            <a:picLocks noChangeAspect="1" noChangeArrowheads="1"/>
          </p:cNvPicPr>
          <p:nvPr/>
        </p:nvPicPr>
        <p:blipFill>
          <a:blip r:embed="rId2" cstate="print"/>
          <a:srcRect/>
          <a:stretch>
            <a:fillRect/>
          </a:stretch>
        </p:blipFill>
        <p:spPr bwMode="auto">
          <a:xfrm>
            <a:off x="1143220" y="2819401"/>
            <a:ext cx="2742980" cy="2057400"/>
          </a:xfrm>
          <a:prstGeom prst="rect">
            <a:avLst/>
          </a:prstGeom>
          <a:noFill/>
        </p:spPr>
      </p:pic>
      <p:pic>
        <p:nvPicPr>
          <p:cNvPr id="7171" name="Picture 3" descr="C:\Documents and Settings\jasutton\Desktop\Autoclave Pics\Picture 039.jpg"/>
          <p:cNvPicPr>
            <a:picLocks noChangeAspect="1" noChangeArrowheads="1"/>
          </p:cNvPicPr>
          <p:nvPr/>
        </p:nvPicPr>
        <p:blipFill>
          <a:blip r:embed="rId3" cstate="print"/>
          <a:srcRect/>
          <a:stretch>
            <a:fillRect/>
          </a:stretch>
        </p:blipFill>
        <p:spPr bwMode="auto">
          <a:xfrm>
            <a:off x="4038600" y="2819400"/>
            <a:ext cx="2133429" cy="1600200"/>
          </a:xfrm>
          <a:prstGeom prst="rect">
            <a:avLst/>
          </a:prstGeom>
          <a:noFill/>
        </p:spPr>
      </p:pic>
      <p:pic>
        <p:nvPicPr>
          <p:cNvPr id="7172" name="Picture 4" descr="C:\Documents and Settings\jasutton\Desktop\Autoclave Pics\Picture 009.jpg"/>
          <p:cNvPicPr>
            <a:picLocks noChangeAspect="1" noChangeArrowheads="1"/>
          </p:cNvPicPr>
          <p:nvPr/>
        </p:nvPicPr>
        <p:blipFill>
          <a:blip r:embed="rId4" cstate="print"/>
          <a:srcRect/>
          <a:stretch>
            <a:fillRect/>
          </a:stretch>
        </p:blipFill>
        <p:spPr bwMode="auto">
          <a:xfrm>
            <a:off x="6324600" y="2819400"/>
            <a:ext cx="2133428" cy="1600200"/>
          </a:xfrm>
          <a:prstGeom prst="rect">
            <a:avLst/>
          </a:prstGeom>
          <a:noFill/>
        </p:spPr>
      </p:pic>
      <p:sp>
        <p:nvSpPr>
          <p:cNvPr id="18" name="TextBox 17"/>
          <p:cNvSpPr txBox="1"/>
          <p:nvPr/>
        </p:nvSpPr>
        <p:spPr>
          <a:xfrm>
            <a:off x="6248400" y="4419600"/>
            <a:ext cx="1828800" cy="523220"/>
          </a:xfrm>
          <a:prstGeom prst="rect">
            <a:avLst/>
          </a:prstGeom>
          <a:noFill/>
        </p:spPr>
        <p:txBody>
          <a:bodyPr wrap="square" rtlCol="0">
            <a:spAutoFit/>
          </a:bodyPr>
          <a:lstStyle/>
          <a:p>
            <a:r>
              <a:rPr lang="en-US" sz="1400" dirty="0"/>
              <a:t>Gasket Around Autoclave Jacket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sz="4400" b="1" dirty="0"/>
              <a:t>Preventative Maintenance</a:t>
            </a:r>
          </a:p>
        </p:txBody>
      </p:sp>
      <p:sp>
        <p:nvSpPr>
          <p:cNvPr id="3" name="Content Placeholder 2"/>
          <p:cNvSpPr>
            <a:spLocks noGrp="1"/>
          </p:cNvSpPr>
          <p:nvPr>
            <p:ph idx="1"/>
          </p:nvPr>
        </p:nvSpPr>
        <p:spPr>
          <a:xfrm>
            <a:off x="822959" y="1845734"/>
            <a:ext cx="4841240" cy="4023360"/>
          </a:xfrm>
        </p:spPr>
        <p:txBody>
          <a:bodyPr>
            <a:normAutofit/>
          </a:bodyPr>
          <a:lstStyle/>
          <a:p>
            <a:r>
              <a:rPr lang="en-US" sz="2400" dirty="0"/>
              <a:t>Air Filters:</a:t>
            </a:r>
          </a:p>
          <a:p>
            <a:pPr lvl="1">
              <a:buClr>
                <a:schemeClr val="accent2"/>
              </a:buClr>
              <a:buFont typeface="Arial" panose="020B0604020202020204" pitchFamily="34" charset="0"/>
              <a:buChar char="•"/>
            </a:pPr>
            <a:r>
              <a:rPr lang="en-US" sz="2000" dirty="0"/>
              <a:t>Some autoclaves may have an air filter in the exhaust that is located directly above them and designed to pull out steam when the autoclave is opened.</a:t>
            </a:r>
          </a:p>
          <a:p>
            <a:pPr lvl="2">
              <a:buClr>
                <a:schemeClr val="accent2"/>
              </a:buClr>
              <a:buFont typeface="Arial" panose="020B0604020202020204" pitchFamily="34" charset="0"/>
              <a:buChar char="•"/>
            </a:pPr>
            <a:r>
              <a:rPr lang="en-US" sz="1600" dirty="0"/>
              <a:t>Check the filter from time to time to ensure that it is not clogged and contact the appropriate personnel to replace the filter and clean off the debris that collects on the filter cover.</a:t>
            </a:r>
          </a:p>
        </p:txBody>
      </p:sp>
      <p:pic>
        <p:nvPicPr>
          <p:cNvPr id="9218" name="Picture 2" descr="C:\Documents and Settings\jasutton\Desktop\Autoclave Pics\Picture 033.jpg"/>
          <p:cNvPicPr>
            <a:picLocks noChangeAspect="1" noChangeArrowheads="1"/>
          </p:cNvPicPr>
          <p:nvPr/>
        </p:nvPicPr>
        <p:blipFill>
          <a:blip r:embed="rId2" cstate="print"/>
          <a:stretch>
            <a:fillRect/>
          </a:stretch>
        </p:blipFill>
        <p:spPr bwMode="auto">
          <a:xfrm>
            <a:off x="6015427" y="2770074"/>
            <a:ext cx="2707368" cy="203052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6604"/>
            <a:ext cx="7543800" cy="1450757"/>
          </a:xfrm>
        </p:spPr>
        <p:txBody>
          <a:bodyPr/>
          <a:lstStyle/>
          <a:p>
            <a:pPr algn="ctr"/>
            <a:r>
              <a:rPr lang="en-US" sz="4000" b="1" dirty="0"/>
              <a:t>Proper Disposal of Biohazard Waste</a:t>
            </a:r>
          </a:p>
        </p:txBody>
      </p:sp>
      <p:sp>
        <p:nvSpPr>
          <p:cNvPr id="3" name="Content Placeholder 2"/>
          <p:cNvSpPr>
            <a:spLocks noGrp="1"/>
          </p:cNvSpPr>
          <p:nvPr>
            <p:ph idx="1"/>
          </p:nvPr>
        </p:nvSpPr>
        <p:spPr>
          <a:xfrm>
            <a:off x="152400" y="2133600"/>
            <a:ext cx="5257800" cy="4495800"/>
          </a:xfrm>
        </p:spPr>
        <p:txBody>
          <a:bodyPr/>
          <a:lstStyle/>
          <a:p>
            <a:r>
              <a:rPr lang="en-US" dirty="0"/>
              <a:t>All waste to be autoclaved must be placed in </a:t>
            </a:r>
            <a:r>
              <a:rPr lang="en-US" b="1" dirty="0">
                <a:solidFill>
                  <a:srgbClr val="FF9900"/>
                </a:solidFill>
              </a:rPr>
              <a:t>orange bags</a:t>
            </a:r>
            <a:r>
              <a:rPr lang="en-US" dirty="0"/>
              <a:t>, red bags are for incineration only and are NOT autoclavable.</a:t>
            </a:r>
          </a:p>
          <a:p>
            <a:r>
              <a:rPr lang="en-US" dirty="0"/>
              <a:t>Dry waste should be separated from liquid waste.</a:t>
            </a:r>
          </a:p>
          <a:p>
            <a:r>
              <a:rPr lang="en-US" dirty="0"/>
              <a:t>Placement of biohazard materials before being autoclaved:</a:t>
            </a:r>
          </a:p>
          <a:p>
            <a:pPr lvl="1">
              <a:buClr>
                <a:schemeClr val="accent2"/>
              </a:buClr>
              <a:buFont typeface="Arial" panose="020B0604020202020204" pitchFamily="34" charset="0"/>
              <a:buChar char="•"/>
            </a:pPr>
            <a:r>
              <a:rPr lang="en-US" sz="1600" dirty="0"/>
              <a:t>Contaminated materials are not to be left in hallways or other public spaces prior to autoclave decontamination.</a:t>
            </a:r>
          </a:p>
          <a:p>
            <a:pPr lvl="1">
              <a:buClr>
                <a:schemeClr val="accent2"/>
              </a:buClr>
              <a:buFont typeface="Arial" panose="020B0604020202020204" pitchFamily="34" charset="0"/>
              <a:buChar char="•"/>
            </a:pPr>
            <a:r>
              <a:rPr lang="en-US" sz="1600" dirty="0"/>
              <a:t>Biohazard materials are required to be kept in the laboratory until they are autoclaved.</a:t>
            </a:r>
          </a:p>
          <a:p>
            <a:pPr lvl="1">
              <a:buClr>
                <a:schemeClr val="accent2"/>
              </a:buClr>
              <a:buFont typeface="Arial" panose="020B0604020202020204" pitchFamily="34" charset="0"/>
              <a:buChar char="•"/>
            </a:pPr>
            <a:r>
              <a:rPr lang="en-US" sz="1600" dirty="0"/>
              <a:t>Biohazard material should never be left beside the autoclave or on the floor.</a:t>
            </a:r>
          </a:p>
          <a:p>
            <a:pPr lvl="1">
              <a:buClr>
                <a:schemeClr val="accent2"/>
              </a:buClr>
              <a:buFont typeface="Arial" panose="020B0604020202020204" pitchFamily="34" charset="0"/>
              <a:buChar char="•"/>
            </a:pPr>
            <a:r>
              <a:rPr lang="en-US" sz="1600" dirty="0"/>
              <a:t>Animal carcasses must be placed in cold rooms or freezers.</a:t>
            </a:r>
          </a:p>
        </p:txBody>
      </p:sp>
      <p:pic>
        <p:nvPicPr>
          <p:cNvPr id="1026" name="Picture 2" descr="I:\Joe S\Autoclave Training\Autoclave Pics\NRB\IMG_0923.jpg"/>
          <p:cNvPicPr>
            <a:picLocks noChangeAspect="1" noChangeArrowheads="1"/>
          </p:cNvPicPr>
          <p:nvPr/>
        </p:nvPicPr>
        <p:blipFill>
          <a:blip r:embed="rId2" cstate="print"/>
          <a:srcRect/>
          <a:stretch>
            <a:fillRect/>
          </a:stretch>
        </p:blipFill>
        <p:spPr bwMode="auto">
          <a:xfrm>
            <a:off x="5562600" y="1905245"/>
            <a:ext cx="2286000" cy="3047755"/>
          </a:xfrm>
          <a:prstGeom prst="rect">
            <a:avLst/>
          </a:prstGeom>
          <a:noFill/>
        </p:spPr>
      </p:pic>
      <p:sp>
        <p:nvSpPr>
          <p:cNvPr id="5" name="TextBox 4"/>
          <p:cNvSpPr txBox="1"/>
          <p:nvPr/>
        </p:nvSpPr>
        <p:spPr>
          <a:xfrm>
            <a:off x="5791200" y="5943600"/>
            <a:ext cx="2895600" cy="461665"/>
          </a:xfrm>
          <a:prstGeom prst="rect">
            <a:avLst/>
          </a:prstGeom>
          <a:noFill/>
        </p:spPr>
        <p:txBody>
          <a:bodyPr wrap="square" rtlCol="0">
            <a:spAutoFit/>
          </a:bodyPr>
          <a:lstStyle/>
          <a:p>
            <a:r>
              <a:rPr lang="en-US" sz="1200" dirty="0"/>
              <a:t>Un-autoclaved bio-hazardous bags left on the floor beside an autoclave.</a:t>
            </a:r>
          </a:p>
        </p:txBody>
      </p:sp>
      <p:pic>
        <p:nvPicPr>
          <p:cNvPr id="5122" name="Picture 2" descr="C:\Documents and Settings\jasutton\Desktop\Autoclave Pics\Picture 034.jpg"/>
          <p:cNvPicPr>
            <a:picLocks noChangeAspect="1" noChangeArrowheads="1"/>
          </p:cNvPicPr>
          <p:nvPr/>
        </p:nvPicPr>
        <p:blipFill>
          <a:blip r:embed="rId3" cstate="print"/>
          <a:srcRect/>
          <a:stretch>
            <a:fillRect/>
          </a:stretch>
        </p:blipFill>
        <p:spPr bwMode="auto">
          <a:xfrm>
            <a:off x="6629400" y="4114800"/>
            <a:ext cx="2362200" cy="1771793"/>
          </a:xfrm>
          <a:prstGeom prst="rect">
            <a:avLst/>
          </a:prstGeom>
          <a:noFill/>
        </p:spPr>
      </p:pic>
    </p:spTree>
    <p:extLst>
      <p:ext uri="{BB962C8B-B14F-4D97-AF65-F5344CB8AC3E}">
        <p14:creationId xmlns:p14="http://schemas.microsoft.com/office/powerpoint/2010/main" val="1024137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43800" cy="1450757"/>
          </a:xfrm>
        </p:spPr>
        <p:txBody>
          <a:bodyPr>
            <a:normAutofit/>
          </a:bodyPr>
          <a:lstStyle/>
          <a:p>
            <a:pPr algn="ctr"/>
            <a:r>
              <a:rPr lang="en-US" sz="4000" b="1" dirty="0"/>
              <a:t>Proper Disposal of Biohazard Waste</a:t>
            </a:r>
          </a:p>
        </p:txBody>
      </p:sp>
      <p:sp>
        <p:nvSpPr>
          <p:cNvPr id="3" name="Content Placeholder 2"/>
          <p:cNvSpPr>
            <a:spLocks noGrp="1"/>
          </p:cNvSpPr>
          <p:nvPr>
            <p:ph idx="1"/>
          </p:nvPr>
        </p:nvSpPr>
        <p:spPr>
          <a:xfrm>
            <a:off x="612648" y="2057400"/>
            <a:ext cx="4035552" cy="4495800"/>
          </a:xfrm>
        </p:spPr>
        <p:txBody>
          <a:bodyPr/>
          <a:lstStyle/>
          <a:p>
            <a:r>
              <a:rPr lang="en-US" sz="2400" dirty="0"/>
              <a:t>Biohazard Bags:</a:t>
            </a:r>
          </a:p>
          <a:p>
            <a:pPr lvl="1">
              <a:buClr>
                <a:schemeClr val="accent2"/>
              </a:buClr>
              <a:buFont typeface="Arial" panose="020B0604020202020204" pitchFamily="34" charset="0"/>
              <a:buChar char="•"/>
            </a:pPr>
            <a:r>
              <a:rPr lang="en-US" sz="2100" dirty="0"/>
              <a:t>Close the biohazard bag when 3/4 full using lab tape.  Be sure to allow proper ventilation.</a:t>
            </a:r>
          </a:p>
          <a:p>
            <a:pPr lvl="1">
              <a:buClr>
                <a:schemeClr val="accent2"/>
              </a:buClr>
              <a:buFont typeface="Arial" panose="020B0604020202020204" pitchFamily="34" charset="0"/>
              <a:buChar char="•"/>
            </a:pPr>
            <a:r>
              <a:rPr lang="en-US" sz="2100" dirty="0"/>
              <a:t>When a biohazard bag is closed and ready for autoclaving, it should be placed within secondary containment.</a:t>
            </a:r>
          </a:p>
          <a:p>
            <a:pPr lvl="1">
              <a:buClr>
                <a:schemeClr val="accent2"/>
              </a:buClr>
              <a:buFont typeface="Arial" panose="020B0604020202020204" pitchFamily="34" charset="0"/>
              <a:buChar char="•"/>
            </a:pPr>
            <a:r>
              <a:rPr lang="en-US" sz="2100" dirty="0"/>
              <a:t>Waste material that is to be decontaminated at a site away from the laboratory is to be transported in closed, hard-walled secondary containers.</a:t>
            </a:r>
          </a:p>
        </p:txBody>
      </p:sp>
      <p:pic>
        <p:nvPicPr>
          <p:cNvPr id="2050" name="Picture 2"/>
          <p:cNvPicPr>
            <a:picLocks noChangeAspect="1" noChangeArrowheads="1"/>
          </p:cNvPicPr>
          <p:nvPr/>
        </p:nvPicPr>
        <p:blipFill>
          <a:blip r:embed="rId2" cstate="print"/>
          <a:srcRect/>
          <a:stretch>
            <a:fillRect/>
          </a:stretch>
        </p:blipFill>
        <p:spPr bwMode="auto">
          <a:xfrm>
            <a:off x="5181600" y="2463225"/>
            <a:ext cx="3441700" cy="2581275"/>
          </a:xfrm>
          <a:prstGeom prst="rect">
            <a:avLst/>
          </a:prstGeom>
          <a:noFill/>
          <a:ln w="9525">
            <a:noFill/>
            <a:miter lim="800000"/>
            <a:headEnd/>
            <a:tailEnd/>
          </a:ln>
        </p:spPr>
      </p:pic>
      <p:sp>
        <p:nvSpPr>
          <p:cNvPr id="10" name="TextBox 9"/>
          <p:cNvSpPr txBox="1"/>
          <p:nvPr/>
        </p:nvSpPr>
        <p:spPr>
          <a:xfrm>
            <a:off x="5181600" y="5054025"/>
            <a:ext cx="3429000" cy="584775"/>
          </a:xfrm>
          <a:prstGeom prst="rect">
            <a:avLst/>
          </a:prstGeom>
          <a:noFill/>
        </p:spPr>
        <p:txBody>
          <a:bodyPr wrap="square" rtlCol="0">
            <a:spAutoFit/>
          </a:bodyPr>
          <a:lstStyle/>
          <a:p>
            <a:r>
              <a:rPr lang="en-US" sz="1600" dirty="0"/>
              <a:t>Bio-hazardous waste being stored in secondary containment.</a:t>
            </a:r>
          </a:p>
        </p:txBody>
      </p:sp>
    </p:spTree>
    <p:extLst>
      <p:ext uri="{BB962C8B-B14F-4D97-AF65-F5344CB8AC3E}">
        <p14:creationId xmlns:p14="http://schemas.microsoft.com/office/powerpoint/2010/main" val="1811622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153400" cy="990600"/>
          </a:xfrm>
        </p:spPr>
        <p:txBody>
          <a:bodyPr>
            <a:normAutofit/>
          </a:bodyPr>
          <a:lstStyle/>
          <a:p>
            <a:pPr algn="ctr"/>
            <a:r>
              <a:rPr lang="en-US" sz="4000" b="1" dirty="0"/>
              <a:t>Proper Disposal of Biohazard Waste</a:t>
            </a:r>
          </a:p>
        </p:txBody>
      </p:sp>
      <p:sp>
        <p:nvSpPr>
          <p:cNvPr id="3" name="Content Placeholder 2"/>
          <p:cNvSpPr>
            <a:spLocks noGrp="1"/>
          </p:cNvSpPr>
          <p:nvPr>
            <p:ph idx="1"/>
          </p:nvPr>
        </p:nvSpPr>
        <p:spPr>
          <a:xfrm>
            <a:off x="841248" y="1905000"/>
            <a:ext cx="7083552" cy="4495800"/>
          </a:xfrm>
        </p:spPr>
        <p:txBody>
          <a:bodyPr>
            <a:normAutofit lnSpcReduction="10000"/>
          </a:bodyPr>
          <a:lstStyle/>
          <a:p>
            <a:r>
              <a:rPr lang="en-US" sz="2400" dirty="0"/>
              <a:t>Biohazard Bags (cont’d…):</a:t>
            </a:r>
          </a:p>
          <a:p>
            <a:pPr lvl="1">
              <a:buClr>
                <a:schemeClr val="accent5"/>
              </a:buClr>
              <a:buFont typeface="Arial" panose="020B0604020202020204" pitchFamily="34" charset="0"/>
              <a:buChar char="•"/>
            </a:pPr>
            <a:r>
              <a:rPr lang="en-US" sz="2100" dirty="0"/>
              <a:t>Contact with biohazard waste should be kept to a minimum as much as possible.</a:t>
            </a:r>
          </a:p>
          <a:p>
            <a:pPr lvl="2">
              <a:buClr>
                <a:schemeClr val="accent5"/>
              </a:buClr>
              <a:buFont typeface="Arial" panose="020B0604020202020204" pitchFamily="34" charset="0"/>
              <a:buChar char="•"/>
            </a:pPr>
            <a:r>
              <a:rPr lang="en-US" sz="1600" dirty="0"/>
              <a:t>A cart may be used to transport the waste from the laboratory to the autoclave.</a:t>
            </a:r>
          </a:p>
          <a:p>
            <a:pPr marL="384048" lvl="2" indent="0">
              <a:buClr>
                <a:schemeClr val="accent5"/>
              </a:buClr>
              <a:buNone/>
            </a:pPr>
            <a:endParaRPr lang="en-US" sz="2100" dirty="0"/>
          </a:p>
          <a:p>
            <a:pPr lvl="1">
              <a:buClr>
                <a:schemeClr val="accent5"/>
              </a:buClr>
              <a:buFont typeface="Arial" panose="020B0604020202020204" pitchFamily="34" charset="0"/>
              <a:buChar char="•"/>
            </a:pPr>
            <a:r>
              <a:rPr lang="en-US" sz="2100" dirty="0"/>
              <a:t>Biohazard waste should never be crushed or pushed down to create more space for materials in the bag.</a:t>
            </a:r>
          </a:p>
          <a:p>
            <a:pPr marL="201168" lvl="1" indent="0">
              <a:buClr>
                <a:schemeClr val="accent5"/>
              </a:buClr>
              <a:buNone/>
            </a:pPr>
            <a:endParaRPr lang="en-US" sz="2100" dirty="0"/>
          </a:p>
          <a:p>
            <a:pPr lvl="1">
              <a:buClr>
                <a:schemeClr val="accent5"/>
              </a:buClr>
              <a:buFont typeface="Arial" panose="020B0604020202020204" pitchFamily="34" charset="0"/>
              <a:buChar char="•"/>
            </a:pPr>
            <a:r>
              <a:rPr lang="en-US" sz="2100" dirty="0"/>
              <a:t>Biohazard waste containers should be removed for autoclaving when they are 2/3 full.</a:t>
            </a:r>
          </a:p>
          <a:p>
            <a:pPr marL="201168" lvl="1" indent="0">
              <a:buClr>
                <a:schemeClr val="accent5"/>
              </a:buClr>
              <a:buNone/>
            </a:pPr>
            <a:endParaRPr lang="en-US" sz="2100" dirty="0"/>
          </a:p>
          <a:p>
            <a:pPr lvl="1">
              <a:buClr>
                <a:schemeClr val="accent5"/>
              </a:buClr>
              <a:buFont typeface="Arial" panose="020B0604020202020204" pitchFamily="34" charset="0"/>
              <a:buChar char="•"/>
            </a:pPr>
            <a:r>
              <a:rPr lang="en-US" sz="2100" dirty="0"/>
              <a:t>If outside bag is contaminated double bag in another orange bag.</a:t>
            </a:r>
          </a:p>
        </p:txBody>
      </p:sp>
    </p:spTree>
    <p:extLst>
      <p:ext uri="{BB962C8B-B14F-4D97-AF65-F5344CB8AC3E}">
        <p14:creationId xmlns:p14="http://schemas.microsoft.com/office/powerpoint/2010/main" val="1796224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5643"/>
            <a:ext cx="7543800" cy="1450757"/>
          </a:xfrm>
        </p:spPr>
        <p:txBody>
          <a:bodyPr>
            <a:normAutofit/>
          </a:bodyPr>
          <a:lstStyle/>
          <a:p>
            <a:pPr algn="ctr"/>
            <a:r>
              <a:rPr lang="en-US" sz="4000" b="1" dirty="0"/>
              <a:t>Proper Disposal of Biohazard Waste</a:t>
            </a:r>
          </a:p>
        </p:txBody>
      </p:sp>
      <p:sp>
        <p:nvSpPr>
          <p:cNvPr id="3" name="Content Placeholder 2"/>
          <p:cNvSpPr>
            <a:spLocks noGrp="1"/>
          </p:cNvSpPr>
          <p:nvPr>
            <p:ph idx="1"/>
          </p:nvPr>
        </p:nvSpPr>
        <p:spPr>
          <a:xfrm>
            <a:off x="0" y="1600200"/>
            <a:ext cx="5483352" cy="4724400"/>
          </a:xfrm>
        </p:spPr>
        <p:txBody>
          <a:bodyPr/>
          <a:lstStyle/>
          <a:p>
            <a:endParaRPr lang="en-US" sz="2400" dirty="0"/>
          </a:p>
          <a:p>
            <a:r>
              <a:rPr lang="en-US" sz="2400" dirty="0"/>
              <a:t>Biohazard Bags (cont’d…):</a:t>
            </a:r>
          </a:p>
          <a:p>
            <a:pPr lvl="1">
              <a:buClr>
                <a:schemeClr val="accent2"/>
              </a:buClr>
              <a:buFont typeface="Arial" panose="020B0604020202020204" pitchFamily="34" charset="0"/>
              <a:buChar char="•"/>
            </a:pPr>
            <a:r>
              <a:rPr lang="en-US" sz="2100" dirty="0"/>
              <a:t>Indicator Tape (Heat Sensitive Tape):</a:t>
            </a:r>
          </a:p>
          <a:p>
            <a:pPr lvl="2">
              <a:buClr>
                <a:schemeClr val="accent2"/>
              </a:buClr>
              <a:buFont typeface="Arial" panose="020B0604020202020204" pitchFamily="34" charset="0"/>
              <a:buChar char="•"/>
            </a:pPr>
            <a:r>
              <a:rPr lang="en-US" sz="1800" dirty="0"/>
              <a:t>Indicator tape should be applied when placing the new autoclave bag inside the hard-walled outer container as it will aid in reducing the handling of the biohazard waste during removal.</a:t>
            </a:r>
          </a:p>
          <a:p>
            <a:pPr lvl="3">
              <a:buClr>
                <a:schemeClr val="accent2"/>
              </a:buClr>
              <a:buFont typeface="Arial" panose="020B0604020202020204" pitchFamily="34" charset="0"/>
              <a:buChar char="•"/>
            </a:pPr>
            <a:r>
              <a:rPr lang="en-US" sz="1500" dirty="0"/>
              <a:t>The indicator tape should be visible on the bag.</a:t>
            </a:r>
          </a:p>
          <a:p>
            <a:pPr lvl="3">
              <a:buClr>
                <a:schemeClr val="accent2"/>
              </a:buClr>
              <a:buFont typeface="Arial" panose="020B0604020202020204" pitchFamily="34" charset="0"/>
              <a:buChar char="•"/>
            </a:pPr>
            <a:r>
              <a:rPr lang="en-US" sz="1500" dirty="0"/>
              <a:t>The indicator tape is to be of the type that changes color.  (</a:t>
            </a:r>
            <a:r>
              <a:rPr lang="en-US" sz="1500" dirty="0" err="1"/>
              <a:t>ie</a:t>
            </a:r>
            <a:r>
              <a:rPr lang="en-US" sz="1500" dirty="0"/>
              <a:t> The word ‘Autoclaved’ appears on the tape after treatment.)</a:t>
            </a:r>
          </a:p>
          <a:p>
            <a:pPr lvl="3">
              <a:buClr>
                <a:schemeClr val="accent2"/>
              </a:buClr>
              <a:buFont typeface="Arial" panose="020B0604020202020204" pitchFamily="34" charset="0"/>
              <a:buChar char="•"/>
            </a:pPr>
            <a:r>
              <a:rPr lang="en-US" sz="1500" dirty="0"/>
              <a:t>Indicator tape is available through Fisher Scientific (</a:t>
            </a:r>
            <a:r>
              <a:rPr lang="en-US" sz="1500" dirty="0">
                <a:hlinkClick r:id="rId2"/>
              </a:rPr>
              <a:t>www.fishersci.com</a:t>
            </a:r>
            <a:r>
              <a:rPr lang="en-US" sz="1500" dirty="0"/>
              <a:t>) as #15-903.</a:t>
            </a:r>
          </a:p>
        </p:txBody>
      </p:sp>
      <p:pic>
        <p:nvPicPr>
          <p:cNvPr id="6146" name="Picture 2" descr="C:\Documents and Settings\jasutton\Desktop\Autoclave Pics\Picture 030.jpg"/>
          <p:cNvPicPr>
            <a:picLocks noChangeAspect="1" noChangeArrowheads="1"/>
          </p:cNvPicPr>
          <p:nvPr/>
        </p:nvPicPr>
        <p:blipFill>
          <a:blip r:embed="rId3" cstate="print"/>
          <a:srcRect/>
          <a:stretch>
            <a:fillRect/>
          </a:stretch>
        </p:blipFill>
        <p:spPr bwMode="auto">
          <a:xfrm>
            <a:off x="5791372" y="1981200"/>
            <a:ext cx="2280022" cy="1710154"/>
          </a:xfrm>
          <a:prstGeom prst="rect">
            <a:avLst/>
          </a:prstGeom>
          <a:noFill/>
        </p:spPr>
      </p:pic>
      <p:sp>
        <p:nvSpPr>
          <p:cNvPr id="9" name="TextBox 8"/>
          <p:cNvSpPr txBox="1"/>
          <p:nvPr/>
        </p:nvSpPr>
        <p:spPr>
          <a:xfrm>
            <a:off x="5791200" y="5867400"/>
            <a:ext cx="1981200" cy="461665"/>
          </a:xfrm>
          <a:prstGeom prst="rect">
            <a:avLst/>
          </a:prstGeom>
          <a:noFill/>
        </p:spPr>
        <p:txBody>
          <a:bodyPr wrap="square" rtlCol="0">
            <a:spAutoFit/>
          </a:bodyPr>
          <a:lstStyle/>
          <a:p>
            <a:r>
              <a:rPr lang="en-US" sz="1200" dirty="0"/>
              <a:t>Not autoclaved </a:t>
            </a:r>
          </a:p>
          <a:p>
            <a:r>
              <a:rPr lang="en-US" sz="1200" dirty="0"/>
              <a:t>(no markings on tape)</a:t>
            </a:r>
          </a:p>
        </p:txBody>
      </p:sp>
      <p:sp>
        <p:nvSpPr>
          <p:cNvPr id="10" name="TextBox 9"/>
          <p:cNvSpPr txBox="1"/>
          <p:nvPr/>
        </p:nvSpPr>
        <p:spPr>
          <a:xfrm>
            <a:off x="5791200" y="3729335"/>
            <a:ext cx="2057400" cy="461665"/>
          </a:xfrm>
          <a:prstGeom prst="rect">
            <a:avLst/>
          </a:prstGeom>
          <a:noFill/>
        </p:spPr>
        <p:txBody>
          <a:bodyPr wrap="square" rtlCol="0">
            <a:spAutoFit/>
          </a:bodyPr>
          <a:lstStyle/>
          <a:p>
            <a:r>
              <a:rPr lang="en-US" sz="1200" dirty="0"/>
              <a:t>Autoclaved </a:t>
            </a:r>
          </a:p>
          <a:p>
            <a:r>
              <a:rPr lang="en-US" sz="1200" dirty="0"/>
              <a:t>(markings on tape)</a:t>
            </a:r>
          </a:p>
        </p:txBody>
      </p:sp>
      <p:pic>
        <p:nvPicPr>
          <p:cNvPr id="6147" name="Picture 3" descr="C:\Documents and Settings\jasutton\Desktop\Autoclave Pics\Picture 031.jpg"/>
          <p:cNvPicPr>
            <a:picLocks noChangeAspect="1" noChangeArrowheads="1"/>
          </p:cNvPicPr>
          <p:nvPr/>
        </p:nvPicPr>
        <p:blipFill>
          <a:blip r:embed="rId4" cstate="print"/>
          <a:srcRect/>
          <a:stretch>
            <a:fillRect/>
          </a:stretch>
        </p:blipFill>
        <p:spPr bwMode="auto">
          <a:xfrm>
            <a:off x="5791199" y="4343400"/>
            <a:ext cx="2280023" cy="1710154"/>
          </a:xfrm>
          <a:prstGeom prst="rect">
            <a:avLst/>
          </a:prstGeom>
          <a:noFill/>
        </p:spPr>
      </p:pic>
    </p:spTree>
    <p:extLst>
      <p:ext uri="{BB962C8B-B14F-4D97-AF65-F5344CB8AC3E}">
        <p14:creationId xmlns:p14="http://schemas.microsoft.com/office/powerpoint/2010/main" val="194712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b="1" dirty="0"/>
              <a:t>Introduction</a:t>
            </a:r>
          </a:p>
        </p:txBody>
      </p:sp>
      <p:graphicFrame>
        <p:nvGraphicFramePr>
          <p:cNvPr id="5" name="Content Placeholder 2">
            <a:extLst>
              <a:ext uri="{FF2B5EF4-FFF2-40B4-BE49-F238E27FC236}">
                <a16:creationId xmlns:a16="http://schemas.microsoft.com/office/drawing/2014/main" id="{2C667961-6201-48BB-94DD-E638ACF8F23F}"/>
              </a:ext>
            </a:extLst>
          </p:cNvPr>
          <p:cNvGraphicFramePr>
            <a:graphicFrameLocks noGrp="1"/>
          </p:cNvGraphicFramePr>
          <p:nvPr>
            <p:ph idx="1"/>
            <p:extLst>
              <p:ext uri="{D42A27DB-BD31-4B8C-83A1-F6EECF244321}">
                <p14:modId xmlns:p14="http://schemas.microsoft.com/office/powerpoint/2010/main" val="2411546447"/>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43800" cy="1450757"/>
          </a:xfrm>
        </p:spPr>
        <p:txBody>
          <a:bodyPr>
            <a:normAutofit/>
          </a:bodyPr>
          <a:lstStyle/>
          <a:p>
            <a:pPr algn="ctr"/>
            <a:r>
              <a:rPr lang="en-US" sz="4000" b="1" dirty="0"/>
              <a:t>Proper Disposal of Biohazard Waste</a:t>
            </a:r>
          </a:p>
        </p:txBody>
      </p:sp>
      <p:sp>
        <p:nvSpPr>
          <p:cNvPr id="3" name="Content Placeholder 2"/>
          <p:cNvSpPr>
            <a:spLocks noGrp="1"/>
          </p:cNvSpPr>
          <p:nvPr>
            <p:ph idx="1"/>
          </p:nvPr>
        </p:nvSpPr>
        <p:spPr>
          <a:xfrm>
            <a:off x="612648" y="1828800"/>
            <a:ext cx="7616952" cy="4495800"/>
          </a:xfrm>
        </p:spPr>
        <p:txBody>
          <a:bodyPr/>
          <a:lstStyle/>
          <a:p>
            <a:r>
              <a:rPr lang="en-US" sz="2400" dirty="0"/>
              <a:t>Biohazard Bags (cont’d…):</a:t>
            </a:r>
          </a:p>
          <a:p>
            <a:pPr lvl="1">
              <a:buClr>
                <a:schemeClr val="accent2"/>
              </a:buClr>
              <a:buFont typeface="Arial" panose="020B0604020202020204" pitchFamily="34" charset="0"/>
              <a:buChar char="•"/>
            </a:pPr>
            <a:r>
              <a:rPr lang="en-US" sz="2100" dirty="0"/>
              <a:t>Once the biohazard material has been autoclaved, the top of the bag can be sealed tightly with lab tape.</a:t>
            </a:r>
          </a:p>
          <a:p>
            <a:pPr lvl="1">
              <a:buClr>
                <a:schemeClr val="accent2"/>
              </a:buClr>
              <a:buFont typeface="Arial" panose="020B0604020202020204" pitchFamily="34" charset="0"/>
              <a:buChar char="•"/>
            </a:pPr>
            <a:r>
              <a:rPr lang="en-US" sz="2100" dirty="0"/>
              <a:t>Decontaminated waste is then to be placed in a designated waste collection site in a waste collection bin such as:</a:t>
            </a:r>
          </a:p>
        </p:txBody>
      </p:sp>
      <p:pic>
        <p:nvPicPr>
          <p:cNvPr id="6" name="Picture 5" descr="A picture containing indoor, wall&#10;&#10;Description generated with high confidence">
            <a:extLst>
              <a:ext uri="{FF2B5EF4-FFF2-40B4-BE49-F238E27FC236}">
                <a16:creationId xmlns:a16="http://schemas.microsoft.com/office/drawing/2014/main" id="{A897F5A0-2B32-4453-AB74-69EE5052A2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805" r="31101"/>
          <a:stretch/>
        </p:blipFill>
        <p:spPr>
          <a:xfrm rot="5400000">
            <a:off x="5134362" y="3772640"/>
            <a:ext cx="2318889" cy="2393610"/>
          </a:xfrm>
          <a:prstGeom prst="rect">
            <a:avLst/>
          </a:prstGeom>
        </p:spPr>
      </p:pic>
      <p:pic>
        <p:nvPicPr>
          <p:cNvPr id="8" name="Picture 7" descr="A close up of a door&#10;&#10;Description generated with high confidence">
            <a:extLst>
              <a:ext uri="{FF2B5EF4-FFF2-40B4-BE49-F238E27FC236}">
                <a16:creationId xmlns:a16="http://schemas.microsoft.com/office/drawing/2014/main" id="{FB41254B-F2CE-4E7F-8889-624FF0AD28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60" r="13233"/>
          <a:stretch/>
        </p:blipFill>
        <p:spPr>
          <a:xfrm rot="5400000">
            <a:off x="907491" y="4002620"/>
            <a:ext cx="2514179" cy="1738361"/>
          </a:xfrm>
          <a:prstGeom prst="rect">
            <a:avLst/>
          </a:prstGeom>
        </p:spPr>
      </p:pic>
    </p:spTree>
    <p:extLst>
      <p:ext uri="{BB962C8B-B14F-4D97-AF65-F5344CB8AC3E}">
        <p14:creationId xmlns:p14="http://schemas.microsoft.com/office/powerpoint/2010/main" val="874845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543800" cy="1450757"/>
          </a:xfrm>
        </p:spPr>
        <p:txBody>
          <a:bodyPr>
            <a:normAutofit/>
          </a:bodyPr>
          <a:lstStyle/>
          <a:p>
            <a:r>
              <a:rPr lang="en-US" sz="4000" b="1" dirty="0"/>
              <a:t>Proper Disposal of Biohazard Waste</a:t>
            </a:r>
          </a:p>
        </p:txBody>
      </p:sp>
      <p:graphicFrame>
        <p:nvGraphicFramePr>
          <p:cNvPr id="5" name="Content Placeholder 2">
            <a:extLst>
              <a:ext uri="{FF2B5EF4-FFF2-40B4-BE49-F238E27FC236}">
                <a16:creationId xmlns:a16="http://schemas.microsoft.com/office/drawing/2014/main" id="{7C3BE1B5-02E2-460C-BC18-46568F9B3AF9}"/>
              </a:ext>
            </a:extLst>
          </p:cNvPr>
          <p:cNvGraphicFramePr>
            <a:graphicFrameLocks noGrp="1"/>
          </p:cNvGraphicFramePr>
          <p:nvPr>
            <p:ph idx="1"/>
            <p:extLst>
              <p:ext uri="{D42A27DB-BD31-4B8C-83A1-F6EECF244321}">
                <p14:modId xmlns:p14="http://schemas.microsoft.com/office/powerpoint/2010/main" val="139928911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0866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682" y="634946"/>
            <a:ext cx="5134625" cy="1450757"/>
          </a:xfrm>
        </p:spPr>
        <p:txBody>
          <a:bodyPr>
            <a:normAutofit/>
          </a:bodyPr>
          <a:lstStyle/>
          <a:p>
            <a:r>
              <a:rPr lang="en-US" b="1" dirty="0"/>
              <a:t>Proper Disposal of Biohazard Waste</a:t>
            </a:r>
            <a:endParaRPr lang="en-US" b="1"/>
          </a:p>
        </p:txBody>
      </p:sp>
      <p:pic>
        <p:nvPicPr>
          <p:cNvPr id="3086" name="Picture 14" descr="Image result for razor blades">
            <a:extLst>
              <a:ext uri="{FF2B5EF4-FFF2-40B4-BE49-F238E27FC236}">
                <a16:creationId xmlns:a16="http://schemas.microsoft.com/office/drawing/2014/main" id="{88492EEF-D5A6-4E47-AB9B-6EF9FDBFC0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7456" y="620721"/>
            <a:ext cx="2432770" cy="158392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harps">
            <a:extLst>
              <a:ext uri="{FF2B5EF4-FFF2-40B4-BE49-F238E27FC236}">
                <a16:creationId xmlns:a16="http://schemas.microsoft.com/office/drawing/2014/main" id="{A651977B-BE73-45C9-B5FA-53BB22636F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8342" y="2349517"/>
            <a:ext cx="1599923" cy="159992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pasteur pipette">
            <a:extLst>
              <a:ext uri="{FF2B5EF4-FFF2-40B4-BE49-F238E27FC236}">
                <a16:creationId xmlns:a16="http://schemas.microsoft.com/office/drawing/2014/main" id="{80365A30-35FE-4EAD-A2DC-661B963D4D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798" y="4110309"/>
            <a:ext cx="2585011" cy="12925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26310" y="2198914"/>
            <a:ext cx="5135997" cy="3670180"/>
          </a:xfrm>
        </p:spPr>
        <p:txBody>
          <a:bodyPr>
            <a:normAutofit/>
          </a:bodyPr>
          <a:lstStyle/>
          <a:p>
            <a:r>
              <a:rPr lang="en-US"/>
              <a:t>Sharps:</a:t>
            </a:r>
          </a:p>
          <a:p>
            <a:pPr lvl="1">
              <a:buClr>
                <a:schemeClr val="accent2"/>
              </a:buClr>
              <a:buFont typeface="Arial" panose="020B0604020202020204" pitchFamily="34" charset="0"/>
              <a:buChar char="•"/>
            </a:pPr>
            <a:r>
              <a:rPr lang="en-US" dirty="0"/>
              <a:t>Contaminated sharps items include:</a:t>
            </a:r>
          </a:p>
          <a:p>
            <a:pPr lvl="2">
              <a:buClr>
                <a:schemeClr val="accent2"/>
              </a:buClr>
              <a:buFont typeface="Arial" panose="020B0604020202020204" pitchFamily="34" charset="0"/>
              <a:buChar char="•"/>
            </a:pPr>
            <a:r>
              <a:rPr lang="en-US"/>
              <a:t>Razor blades.</a:t>
            </a:r>
          </a:p>
          <a:p>
            <a:pPr lvl="2">
              <a:buClr>
                <a:schemeClr val="accent2"/>
              </a:buClr>
              <a:buFont typeface="Arial" panose="020B0604020202020204" pitchFamily="34" charset="0"/>
              <a:buChar char="•"/>
            </a:pPr>
            <a:r>
              <a:rPr lang="en-US" err="1"/>
              <a:t>Scapels</a:t>
            </a:r>
            <a:r>
              <a:rPr lang="en-US"/>
              <a:t>.</a:t>
            </a:r>
          </a:p>
          <a:p>
            <a:pPr lvl="2">
              <a:buClr>
                <a:schemeClr val="accent2"/>
              </a:buClr>
              <a:buFont typeface="Arial" panose="020B0604020202020204" pitchFamily="34" charset="0"/>
              <a:buChar char="•"/>
            </a:pPr>
            <a:r>
              <a:rPr lang="en-US"/>
              <a:t>Lancets.</a:t>
            </a:r>
          </a:p>
          <a:p>
            <a:pPr lvl="2">
              <a:buClr>
                <a:schemeClr val="accent2"/>
              </a:buClr>
              <a:buFont typeface="Arial" panose="020B0604020202020204" pitchFamily="34" charset="0"/>
              <a:buChar char="•"/>
            </a:pPr>
            <a:r>
              <a:rPr lang="en-US"/>
              <a:t>Syringes with or without needles.</a:t>
            </a:r>
          </a:p>
          <a:p>
            <a:pPr lvl="2">
              <a:buClr>
                <a:schemeClr val="accent2"/>
              </a:buClr>
              <a:buFont typeface="Arial" panose="020B0604020202020204" pitchFamily="34" charset="0"/>
              <a:buChar char="•"/>
            </a:pPr>
            <a:r>
              <a:rPr lang="en-US"/>
              <a:t>Slide covers.</a:t>
            </a:r>
          </a:p>
          <a:p>
            <a:pPr lvl="2">
              <a:buClr>
                <a:schemeClr val="accent2"/>
              </a:buClr>
              <a:buFont typeface="Arial" panose="020B0604020202020204" pitchFamily="34" charset="0"/>
              <a:buChar char="•"/>
            </a:pPr>
            <a:r>
              <a:rPr lang="en-US"/>
              <a:t>Specimen tubes.</a:t>
            </a:r>
          </a:p>
          <a:p>
            <a:pPr lvl="2">
              <a:buClr>
                <a:schemeClr val="accent2"/>
              </a:buClr>
              <a:buFont typeface="Arial" panose="020B0604020202020204" pitchFamily="34" charset="0"/>
              <a:buChar char="•"/>
            </a:pPr>
            <a:r>
              <a:rPr lang="en-US"/>
              <a:t>Microscope slides</a:t>
            </a:r>
          </a:p>
          <a:p>
            <a:pPr lvl="2">
              <a:buClr>
                <a:schemeClr val="accent2"/>
              </a:buClr>
              <a:buFont typeface="Arial" panose="020B0604020202020204" pitchFamily="34" charset="0"/>
              <a:buChar char="•"/>
            </a:pPr>
            <a:r>
              <a:rPr lang="en-US"/>
              <a:t>Pasteur pipets</a:t>
            </a:r>
          </a:p>
        </p:txBody>
      </p:sp>
    </p:spTree>
    <p:extLst>
      <p:ext uri="{BB962C8B-B14F-4D97-AF65-F5344CB8AC3E}">
        <p14:creationId xmlns:p14="http://schemas.microsoft.com/office/powerpoint/2010/main" val="2517987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68" y="634946"/>
            <a:ext cx="3615962" cy="1450757"/>
          </a:xfrm>
        </p:spPr>
        <p:txBody>
          <a:bodyPr>
            <a:normAutofit/>
          </a:bodyPr>
          <a:lstStyle/>
          <a:p>
            <a:r>
              <a:rPr lang="en-US" sz="3700" b="1" dirty="0"/>
              <a:t>Proper Disposal of Biohazard Waste</a:t>
            </a:r>
          </a:p>
        </p:txBody>
      </p:sp>
      <p:sp>
        <p:nvSpPr>
          <p:cNvPr id="3" name="Content Placeholder 2"/>
          <p:cNvSpPr>
            <a:spLocks noGrp="1"/>
          </p:cNvSpPr>
          <p:nvPr>
            <p:ph idx="1"/>
          </p:nvPr>
        </p:nvSpPr>
        <p:spPr>
          <a:xfrm>
            <a:off x="727438" y="2198914"/>
            <a:ext cx="3615962" cy="3670180"/>
          </a:xfrm>
        </p:spPr>
        <p:txBody>
          <a:bodyPr>
            <a:normAutofit/>
          </a:bodyPr>
          <a:lstStyle/>
          <a:p>
            <a:pPr marL="0" indent="0">
              <a:buClr>
                <a:schemeClr val="accent2"/>
              </a:buClr>
              <a:buNone/>
            </a:pPr>
            <a:r>
              <a:rPr lang="en-US" sz="2400" dirty="0"/>
              <a:t>Sharps Containers:</a:t>
            </a:r>
          </a:p>
          <a:p>
            <a:pPr>
              <a:buClr>
                <a:schemeClr val="accent2"/>
              </a:buClr>
              <a:buFont typeface="Arial" panose="020B0604020202020204" pitchFamily="34" charset="0"/>
              <a:buChar char="•"/>
            </a:pPr>
            <a:r>
              <a:rPr lang="en-US" dirty="0"/>
              <a:t> When sharps containers are 2/3 full they must be sealed and placed in the designated biohazard waste collection area.</a:t>
            </a:r>
          </a:p>
          <a:p>
            <a:pPr>
              <a:buClr>
                <a:schemeClr val="accent2"/>
              </a:buClr>
              <a:buFont typeface="Arial" panose="020B0604020202020204" pitchFamily="34" charset="0"/>
              <a:buChar char="•"/>
            </a:pPr>
            <a:r>
              <a:rPr lang="en-US" dirty="0"/>
              <a:t> They are then picked up along with other biohazardous waste by Office of Prospective Health’s waste technicians.</a:t>
            </a:r>
          </a:p>
          <a:p>
            <a:pPr marL="384048" lvl="2" indent="0">
              <a:buNone/>
            </a:pPr>
            <a:endParaRPr lang="en-US" dirty="0"/>
          </a:p>
        </p:txBody>
      </p:sp>
      <p:pic>
        <p:nvPicPr>
          <p:cNvPr id="5122" name="Picture 2" descr="Image result for sharps containers">
            <a:extLst>
              <a:ext uri="{FF2B5EF4-FFF2-40B4-BE49-F238E27FC236}">
                <a16:creationId xmlns:a16="http://schemas.microsoft.com/office/drawing/2014/main" id="{84261788-B735-4579-9790-69CA6FEE15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0472" y="1067550"/>
            <a:ext cx="1728870" cy="1728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1DE662-B80F-4A43-BF44-4AF7385E9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14" r="23752"/>
          <a:stretch/>
        </p:blipFill>
        <p:spPr>
          <a:xfrm rot="5400000">
            <a:off x="6798402" y="1072584"/>
            <a:ext cx="1748919" cy="1754926"/>
          </a:xfrm>
          <a:prstGeom prst="rect">
            <a:avLst/>
          </a:prstGeom>
        </p:spPr>
      </p:pic>
      <p:pic>
        <p:nvPicPr>
          <p:cNvPr id="7" name="Picture 8" descr="Image result for sharps containers">
            <a:extLst>
              <a:ext uri="{FF2B5EF4-FFF2-40B4-BE49-F238E27FC236}">
                <a16:creationId xmlns:a16="http://schemas.microsoft.com/office/drawing/2014/main" id="{38C5F304-8756-46A4-A8BF-11DA841CBD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10472" y="3726410"/>
            <a:ext cx="1732065" cy="17320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C6728A5-040C-4B93-B59D-B481F3C180B1}"/>
              </a:ext>
            </a:extLst>
          </p:cNvPr>
          <p:cNvPicPr>
            <a:picLocks noChangeAspect="1" noChangeArrowheads="1"/>
          </p:cNvPicPr>
          <p:nvPr/>
        </p:nvPicPr>
        <p:blipFill rotWithShape="1">
          <a:blip r:embed="rId5" cstate="print"/>
          <a:srcRect l="49235"/>
          <a:stretch/>
        </p:blipFill>
        <p:spPr bwMode="auto">
          <a:xfrm>
            <a:off x="6826063" y="3542588"/>
            <a:ext cx="1687198" cy="2118760"/>
          </a:xfrm>
          <a:prstGeom prst="rect">
            <a:avLst/>
          </a:prstGeom>
          <a:noFill/>
        </p:spPr>
      </p:pic>
    </p:spTree>
    <p:extLst>
      <p:ext uri="{BB962C8B-B14F-4D97-AF65-F5344CB8AC3E}">
        <p14:creationId xmlns:p14="http://schemas.microsoft.com/office/powerpoint/2010/main" val="476264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461248" cy="990600"/>
          </a:xfrm>
        </p:spPr>
        <p:txBody>
          <a:bodyPr>
            <a:normAutofit/>
          </a:bodyPr>
          <a:lstStyle/>
          <a:p>
            <a:r>
              <a:rPr lang="en-US" sz="4000" b="1" dirty="0"/>
              <a:t>Proper Disposal of Biohazard Waste</a:t>
            </a:r>
          </a:p>
        </p:txBody>
      </p:sp>
      <p:sp>
        <p:nvSpPr>
          <p:cNvPr id="3" name="Content Placeholder 2"/>
          <p:cNvSpPr>
            <a:spLocks noGrp="1"/>
          </p:cNvSpPr>
          <p:nvPr>
            <p:ph idx="1"/>
          </p:nvPr>
        </p:nvSpPr>
        <p:spPr>
          <a:xfrm>
            <a:off x="841248" y="1905000"/>
            <a:ext cx="6169152" cy="4495800"/>
          </a:xfrm>
        </p:spPr>
        <p:txBody>
          <a:bodyPr/>
          <a:lstStyle/>
          <a:p>
            <a:r>
              <a:rPr lang="en-US" sz="2400" dirty="0"/>
              <a:t>Sharps Containers (cont’d…):</a:t>
            </a:r>
          </a:p>
          <a:p>
            <a:pPr lvl="1">
              <a:buClr>
                <a:schemeClr val="accent2"/>
              </a:buClr>
              <a:buFont typeface="Arial" panose="020B0604020202020204" pitchFamily="34" charset="0"/>
              <a:buChar char="•"/>
            </a:pPr>
            <a:r>
              <a:rPr lang="en-US" sz="2000" dirty="0"/>
              <a:t>Accident Prevention:</a:t>
            </a:r>
          </a:p>
          <a:p>
            <a:pPr lvl="2">
              <a:buClr>
                <a:schemeClr val="accent2"/>
              </a:buClr>
              <a:buFont typeface="Arial" panose="020B0604020202020204" pitchFamily="34" charset="0"/>
              <a:buChar char="•"/>
            </a:pPr>
            <a:r>
              <a:rPr lang="en-US" sz="1600" dirty="0"/>
              <a:t>To avoid accidents related to overfilling cans, the can should be removed for decontamination or disposal when it is 2/3 full.</a:t>
            </a:r>
          </a:p>
          <a:p>
            <a:pPr lvl="2">
              <a:buClr>
                <a:schemeClr val="accent2"/>
              </a:buClr>
              <a:buFont typeface="Arial" panose="020B0604020202020204" pitchFamily="34" charset="0"/>
              <a:buChar char="•"/>
            </a:pPr>
            <a:r>
              <a:rPr lang="en-US" sz="1600" dirty="0"/>
              <a:t>Federal OSHA regulation 1910.1030 require biohazard laboratories to minimize their use of sharps whenever possible.</a:t>
            </a:r>
          </a:p>
          <a:p>
            <a:pPr lvl="3">
              <a:buClr>
                <a:schemeClr val="accent2"/>
              </a:buClr>
              <a:buFont typeface="Arial" panose="020B0604020202020204" pitchFamily="34" charset="0"/>
              <a:buChar char="•"/>
            </a:pPr>
            <a:r>
              <a:rPr lang="en-US" sz="1600" dirty="0"/>
              <a:t>Needles are </a:t>
            </a:r>
            <a:r>
              <a:rPr lang="en-US" sz="1600" b="1" dirty="0"/>
              <a:t>not</a:t>
            </a:r>
            <a:r>
              <a:rPr lang="en-US" sz="1600" dirty="0"/>
              <a:t> to be:</a:t>
            </a:r>
          </a:p>
          <a:p>
            <a:pPr lvl="4">
              <a:buClr>
                <a:schemeClr val="accent2"/>
              </a:buClr>
              <a:buFont typeface="Arial" panose="020B0604020202020204" pitchFamily="34" charset="0"/>
              <a:buChar char="•"/>
            </a:pPr>
            <a:r>
              <a:rPr lang="en-US" sz="1600" dirty="0"/>
              <a:t>Recapped.</a:t>
            </a:r>
          </a:p>
          <a:p>
            <a:pPr lvl="4">
              <a:buClr>
                <a:schemeClr val="accent2"/>
              </a:buClr>
              <a:buFont typeface="Arial" panose="020B0604020202020204" pitchFamily="34" charset="0"/>
              <a:buChar char="•"/>
            </a:pPr>
            <a:r>
              <a:rPr lang="en-US" sz="1600" dirty="0"/>
              <a:t>Purposely bent.</a:t>
            </a:r>
          </a:p>
          <a:p>
            <a:pPr lvl="4">
              <a:buClr>
                <a:schemeClr val="accent2"/>
              </a:buClr>
              <a:buFont typeface="Arial" panose="020B0604020202020204" pitchFamily="34" charset="0"/>
              <a:buChar char="•"/>
            </a:pPr>
            <a:r>
              <a:rPr lang="en-US" sz="1600" dirty="0"/>
              <a:t>Broken.</a:t>
            </a:r>
          </a:p>
          <a:p>
            <a:pPr lvl="4">
              <a:buClr>
                <a:schemeClr val="accent2"/>
              </a:buClr>
              <a:buFont typeface="Arial" panose="020B0604020202020204" pitchFamily="34" charset="0"/>
              <a:buChar char="•"/>
            </a:pPr>
            <a:r>
              <a:rPr lang="en-US" sz="1600" dirty="0"/>
              <a:t>Manipulated by hand.</a:t>
            </a:r>
          </a:p>
          <a:p>
            <a:pPr lvl="1"/>
            <a:endParaRPr lang="en-US" sz="1800" dirty="0"/>
          </a:p>
          <a:p>
            <a:pPr lvl="2"/>
            <a:endParaRPr lang="en-US" dirty="0"/>
          </a:p>
        </p:txBody>
      </p:sp>
    </p:spTree>
    <p:extLst>
      <p:ext uri="{BB962C8B-B14F-4D97-AF65-F5344CB8AC3E}">
        <p14:creationId xmlns:p14="http://schemas.microsoft.com/office/powerpoint/2010/main" val="4068721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52" y="685800"/>
            <a:ext cx="8461248" cy="990600"/>
          </a:xfrm>
        </p:spPr>
        <p:txBody>
          <a:bodyPr>
            <a:normAutofit/>
          </a:bodyPr>
          <a:lstStyle/>
          <a:p>
            <a:r>
              <a:rPr lang="en-US" sz="4000" b="1" dirty="0"/>
              <a:t>Proper Disposal of Biohazard Waste</a:t>
            </a:r>
          </a:p>
        </p:txBody>
      </p:sp>
      <p:sp>
        <p:nvSpPr>
          <p:cNvPr id="3" name="Content Placeholder 2"/>
          <p:cNvSpPr>
            <a:spLocks noGrp="1"/>
          </p:cNvSpPr>
          <p:nvPr>
            <p:ph idx="1"/>
          </p:nvPr>
        </p:nvSpPr>
        <p:spPr/>
        <p:txBody>
          <a:bodyPr/>
          <a:lstStyle/>
          <a:p>
            <a:r>
              <a:rPr lang="en-US" sz="2400" dirty="0"/>
              <a:t>Sharps Containers (cont’d…):</a:t>
            </a:r>
          </a:p>
          <a:p>
            <a:pPr lvl="1">
              <a:buClr>
                <a:schemeClr val="accent2"/>
              </a:buClr>
              <a:buFont typeface="Arial" panose="020B0604020202020204" pitchFamily="34" charset="0"/>
              <a:buChar char="•"/>
            </a:pPr>
            <a:r>
              <a:rPr lang="en-US" sz="2000" dirty="0"/>
              <a:t>Contaminated Broken Glass:</a:t>
            </a:r>
          </a:p>
          <a:p>
            <a:pPr lvl="2">
              <a:buClr>
                <a:schemeClr val="accent2"/>
              </a:buClr>
              <a:buFont typeface="Arial" panose="020B0604020202020204" pitchFamily="34" charset="0"/>
              <a:buChar char="•"/>
            </a:pPr>
            <a:r>
              <a:rPr lang="en-US" sz="1800" dirty="0"/>
              <a:t>Small shards can be placed into sharps containers.</a:t>
            </a:r>
          </a:p>
          <a:p>
            <a:pPr lvl="2">
              <a:buClr>
                <a:schemeClr val="accent2"/>
              </a:buClr>
              <a:buFont typeface="Arial" panose="020B0604020202020204" pitchFamily="34" charset="0"/>
              <a:buChar char="•"/>
            </a:pPr>
            <a:r>
              <a:rPr lang="en-US" sz="1800" dirty="0"/>
              <a:t>Large glass items must be:</a:t>
            </a:r>
          </a:p>
          <a:p>
            <a:pPr lvl="3">
              <a:buClr>
                <a:schemeClr val="accent2"/>
              </a:buClr>
              <a:buFont typeface="Arial" panose="020B0604020202020204" pitchFamily="34" charset="0"/>
              <a:buChar char="•"/>
            </a:pPr>
            <a:r>
              <a:rPr lang="en-US" sz="1800" dirty="0"/>
              <a:t>Autoclaved separately in a hard-walled container (</a:t>
            </a:r>
            <a:r>
              <a:rPr lang="en-US" sz="1800" dirty="0" err="1"/>
              <a:t>ie</a:t>
            </a:r>
            <a:r>
              <a:rPr lang="en-US" sz="1800" dirty="0"/>
              <a:t> cardboard box) that is lined with a biohazard bag that is marked with autoclave indicator tape. </a:t>
            </a:r>
          </a:p>
          <a:p>
            <a:pPr lvl="3">
              <a:buClr>
                <a:schemeClr val="accent2"/>
              </a:buClr>
              <a:buFont typeface="Arial" panose="020B0604020202020204" pitchFamily="34" charset="0"/>
              <a:buChar char="•"/>
            </a:pPr>
            <a:r>
              <a:rPr lang="en-US" sz="1800" dirty="0"/>
              <a:t>Once autoclaved it should then be disposed of in a cardboard box lined with a plastic bag and clearly marked with the “GLASS AND SHARPS” label.</a:t>
            </a:r>
          </a:p>
        </p:txBody>
      </p:sp>
    </p:spTree>
    <p:extLst>
      <p:ext uri="{BB962C8B-B14F-4D97-AF65-F5344CB8AC3E}">
        <p14:creationId xmlns:p14="http://schemas.microsoft.com/office/powerpoint/2010/main" val="2916999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52" y="685800"/>
            <a:ext cx="8461248" cy="990600"/>
          </a:xfrm>
        </p:spPr>
        <p:txBody>
          <a:bodyPr>
            <a:normAutofit/>
          </a:bodyPr>
          <a:lstStyle/>
          <a:p>
            <a:r>
              <a:rPr lang="en-US" sz="4000" b="1" dirty="0"/>
              <a:t>Proper Disposal of Biohazard Waste</a:t>
            </a:r>
          </a:p>
        </p:txBody>
      </p:sp>
      <p:sp>
        <p:nvSpPr>
          <p:cNvPr id="3" name="Content Placeholder 2"/>
          <p:cNvSpPr>
            <a:spLocks noGrp="1"/>
          </p:cNvSpPr>
          <p:nvPr>
            <p:ph idx="1"/>
          </p:nvPr>
        </p:nvSpPr>
        <p:spPr/>
        <p:txBody>
          <a:bodyPr/>
          <a:lstStyle/>
          <a:p>
            <a:r>
              <a:rPr lang="en-US" sz="2400" dirty="0"/>
              <a:t>Research Lab/Clinic </a:t>
            </a:r>
            <a:r>
              <a:rPr lang="en-US" sz="2400" dirty="0" err="1"/>
              <a:t>Pipetting</a:t>
            </a:r>
            <a:r>
              <a:rPr lang="en-US" sz="2400" dirty="0"/>
              <a:t>:</a:t>
            </a:r>
          </a:p>
          <a:p>
            <a:pPr lvl="1">
              <a:buClr>
                <a:schemeClr val="accent2"/>
              </a:buClr>
              <a:buFont typeface="Arial" panose="020B0604020202020204" pitchFamily="34" charset="0"/>
              <a:buChar char="•"/>
            </a:pPr>
            <a:r>
              <a:rPr lang="en-US" dirty="0"/>
              <a:t>For large‐scale collection of Glass (Pasteur) and plastic pipettes contaminated under the definition of biohazard waste, line a puncture resistant outer container (</a:t>
            </a:r>
            <a:r>
              <a:rPr lang="en-US" dirty="0" err="1"/>
              <a:t>ie</a:t>
            </a:r>
            <a:r>
              <a:rPr lang="en-US" dirty="0"/>
              <a:t> package the pipettes came in) with an orange autoclave bag bearing the biohazard symbol that is marked out with an “X” using autoclave indicator tape.</a:t>
            </a:r>
          </a:p>
          <a:p>
            <a:pPr lvl="2">
              <a:buClr>
                <a:schemeClr val="accent2"/>
              </a:buClr>
              <a:buFont typeface="Arial" panose="020B0604020202020204" pitchFamily="34" charset="0"/>
              <a:buChar char="•"/>
            </a:pPr>
            <a:r>
              <a:rPr lang="en-US" dirty="0"/>
              <a:t>Autoclave Indicator Tape can be purchased through Fisher Scientific under item #11‐889‐11</a:t>
            </a:r>
          </a:p>
        </p:txBody>
      </p:sp>
    </p:spTree>
    <p:extLst>
      <p:ext uri="{BB962C8B-B14F-4D97-AF65-F5344CB8AC3E}">
        <p14:creationId xmlns:p14="http://schemas.microsoft.com/office/powerpoint/2010/main" val="1560491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156448" cy="990600"/>
          </a:xfrm>
        </p:spPr>
        <p:txBody>
          <a:bodyPr>
            <a:normAutofit/>
          </a:bodyPr>
          <a:lstStyle/>
          <a:p>
            <a:r>
              <a:rPr lang="en-US" sz="4000" b="1" dirty="0"/>
              <a:t>Proper Disposal of Biohazard Waste</a:t>
            </a:r>
          </a:p>
        </p:txBody>
      </p:sp>
      <p:sp>
        <p:nvSpPr>
          <p:cNvPr id="3" name="Content Placeholder 2"/>
          <p:cNvSpPr>
            <a:spLocks noGrp="1"/>
          </p:cNvSpPr>
          <p:nvPr>
            <p:ph idx="1"/>
          </p:nvPr>
        </p:nvSpPr>
        <p:spPr/>
        <p:txBody>
          <a:bodyPr/>
          <a:lstStyle/>
          <a:p>
            <a:r>
              <a:rPr lang="en-US" dirty="0"/>
              <a:t>Research Lab/Clinic </a:t>
            </a:r>
            <a:r>
              <a:rPr lang="en-US" dirty="0" err="1"/>
              <a:t>Pipetting</a:t>
            </a:r>
            <a:r>
              <a:rPr lang="en-US" dirty="0"/>
              <a:t> (cont’d…):</a:t>
            </a:r>
          </a:p>
          <a:p>
            <a:r>
              <a:rPr lang="en-US" dirty="0"/>
              <a:t>To avoid handling a bag full of pipettes, place the indicator tape over the bag’s biohazard symbol prior to loading the bag with pipettes. </a:t>
            </a:r>
          </a:p>
          <a:p>
            <a:r>
              <a:rPr lang="en-US" dirty="0"/>
              <a:t>The universal biological hazard symbol must be displayed on the inner and outer container. </a:t>
            </a:r>
          </a:p>
          <a:p>
            <a:pPr lvl="1">
              <a:buClr>
                <a:schemeClr val="accent2"/>
              </a:buClr>
              <a:buFont typeface="Arial" panose="020B0604020202020204" pitchFamily="34" charset="0"/>
              <a:buChar char="•"/>
            </a:pPr>
            <a:r>
              <a:rPr lang="en-US" dirty="0"/>
              <a:t>The outer container may also be contaminated so it too should be autoclaved.</a:t>
            </a:r>
          </a:p>
          <a:p>
            <a:pPr lvl="2">
              <a:buClr>
                <a:schemeClr val="accent2"/>
              </a:buClr>
              <a:buFont typeface="Arial" panose="020B0604020202020204" pitchFamily="34" charset="0"/>
              <a:buChar char="•"/>
            </a:pPr>
            <a:r>
              <a:rPr lang="en-US" dirty="0"/>
              <a:t>This helps to reduce handling of the pipettes which tend to puncture the bag during treatment handling.</a:t>
            </a:r>
          </a:p>
          <a:p>
            <a:endParaRPr lang="en-US" dirty="0"/>
          </a:p>
        </p:txBody>
      </p:sp>
    </p:spTree>
    <p:extLst>
      <p:ext uri="{BB962C8B-B14F-4D97-AF65-F5344CB8AC3E}">
        <p14:creationId xmlns:p14="http://schemas.microsoft.com/office/powerpoint/2010/main" val="809153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Proper Disposal of Biohazard Waste</a:t>
            </a:r>
          </a:p>
        </p:txBody>
      </p:sp>
      <p:sp>
        <p:nvSpPr>
          <p:cNvPr id="3" name="Content Placeholder 2"/>
          <p:cNvSpPr>
            <a:spLocks noGrp="1"/>
          </p:cNvSpPr>
          <p:nvPr>
            <p:ph idx="1"/>
          </p:nvPr>
        </p:nvSpPr>
        <p:spPr/>
        <p:txBody>
          <a:bodyPr/>
          <a:lstStyle/>
          <a:p>
            <a:r>
              <a:rPr lang="en-US" dirty="0"/>
              <a:t>Research Lab/Clinic </a:t>
            </a:r>
            <a:r>
              <a:rPr lang="en-US" dirty="0" err="1"/>
              <a:t>Pipetting</a:t>
            </a:r>
            <a:r>
              <a:rPr lang="en-US" dirty="0"/>
              <a:t> (cont’d…):</a:t>
            </a:r>
          </a:p>
          <a:p>
            <a:r>
              <a:rPr lang="en-US" dirty="0"/>
              <a:t>Pipette tips:</a:t>
            </a:r>
          </a:p>
          <a:p>
            <a:pPr lvl="1">
              <a:buClr>
                <a:schemeClr val="accent2"/>
              </a:buClr>
              <a:buFont typeface="Arial" panose="020B0604020202020204" pitchFamily="34" charset="0"/>
              <a:buChar char="•"/>
            </a:pPr>
            <a:r>
              <a:rPr lang="en-US" dirty="0"/>
              <a:t>Are to be collected on the </a:t>
            </a:r>
            <a:r>
              <a:rPr lang="en-US" dirty="0" err="1"/>
              <a:t>benchtop</a:t>
            </a:r>
            <a:r>
              <a:rPr lang="en-US" dirty="0"/>
              <a:t> in a small autoclave bag lining a wire stand or other container bearing the biohazard symbol. </a:t>
            </a:r>
          </a:p>
          <a:p>
            <a:pPr lvl="1">
              <a:buClr>
                <a:schemeClr val="accent2"/>
              </a:buClr>
              <a:buFont typeface="Arial" panose="020B0604020202020204" pitchFamily="34" charset="0"/>
              <a:buChar char="•"/>
            </a:pPr>
            <a:r>
              <a:rPr lang="en-US" dirty="0"/>
              <a:t>The bag should be loosely closed to allow for steam penetration.</a:t>
            </a:r>
          </a:p>
          <a:p>
            <a:pPr lvl="1">
              <a:buClr>
                <a:schemeClr val="accent2"/>
              </a:buClr>
              <a:buFont typeface="Arial" panose="020B0604020202020204" pitchFamily="34" charset="0"/>
              <a:buChar char="•"/>
            </a:pPr>
            <a:r>
              <a:rPr lang="en-US" dirty="0"/>
              <a:t>Once autoclaved, the bag can then be placed with other solid biohazard waste.</a:t>
            </a:r>
          </a:p>
        </p:txBody>
      </p:sp>
    </p:spTree>
    <p:extLst>
      <p:ext uri="{BB962C8B-B14F-4D97-AF65-F5344CB8AC3E}">
        <p14:creationId xmlns:p14="http://schemas.microsoft.com/office/powerpoint/2010/main" val="549646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 y="609600"/>
            <a:ext cx="8385048" cy="990600"/>
          </a:xfrm>
        </p:spPr>
        <p:txBody>
          <a:bodyPr>
            <a:normAutofit/>
          </a:bodyPr>
          <a:lstStyle/>
          <a:p>
            <a:r>
              <a:rPr lang="en-US" sz="4000" b="1" dirty="0"/>
              <a:t>Proper Disposal of Biohazard Waste</a:t>
            </a:r>
          </a:p>
        </p:txBody>
      </p:sp>
      <p:sp>
        <p:nvSpPr>
          <p:cNvPr id="3" name="Content Placeholder 2"/>
          <p:cNvSpPr>
            <a:spLocks noGrp="1"/>
          </p:cNvSpPr>
          <p:nvPr>
            <p:ph idx="1"/>
          </p:nvPr>
        </p:nvSpPr>
        <p:spPr/>
        <p:txBody>
          <a:bodyPr/>
          <a:lstStyle/>
          <a:p>
            <a:r>
              <a:rPr lang="en-US" sz="2800" dirty="0"/>
              <a:t>Contaminated Solids:</a:t>
            </a:r>
          </a:p>
          <a:p>
            <a:pPr lvl="1">
              <a:buClr>
                <a:schemeClr val="accent2"/>
              </a:buClr>
              <a:buFont typeface="Arial" panose="020B0604020202020204" pitchFamily="34" charset="0"/>
              <a:buChar char="•"/>
            </a:pPr>
            <a:r>
              <a:rPr lang="en-US" sz="2400" dirty="0"/>
              <a:t>Biohazard solids include the following:</a:t>
            </a:r>
          </a:p>
          <a:p>
            <a:pPr lvl="2">
              <a:buClr>
                <a:schemeClr val="accent2"/>
              </a:buClr>
              <a:buFont typeface="Arial" panose="020B0604020202020204" pitchFamily="34" charset="0"/>
              <a:buChar char="•"/>
            </a:pPr>
            <a:r>
              <a:rPr lang="en-US" sz="2000" dirty="0"/>
              <a:t>Culture dishes &amp; flasks.</a:t>
            </a:r>
          </a:p>
          <a:p>
            <a:pPr lvl="2">
              <a:buClr>
                <a:schemeClr val="accent2"/>
              </a:buClr>
              <a:buFont typeface="Arial" panose="020B0604020202020204" pitchFamily="34" charset="0"/>
              <a:buChar char="•"/>
            </a:pPr>
            <a:r>
              <a:rPr lang="en-US" sz="2000" dirty="0"/>
              <a:t>Petri dishes.</a:t>
            </a:r>
          </a:p>
          <a:p>
            <a:pPr lvl="2">
              <a:buClr>
                <a:schemeClr val="accent2"/>
              </a:buClr>
              <a:buFont typeface="Arial" panose="020B0604020202020204" pitchFamily="34" charset="0"/>
              <a:buChar char="•"/>
            </a:pPr>
            <a:r>
              <a:rPr lang="en-US" sz="2000" dirty="0"/>
              <a:t>Solid waste cultures/stocks from the testing and production of </a:t>
            </a:r>
            <a:r>
              <a:rPr lang="en-US" sz="2000" dirty="0" err="1"/>
              <a:t>biologicals</a:t>
            </a:r>
            <a:r>
              <a:rPr lang="en-US" sz="2000" dirty="0"/>
              <a:t>.</a:t>
            </a:r>
          </a:p>
          <a:p>
            <a:pPr lvl="2">
              <a:buClr>
                <a:schemeClr val="accent2"/>
              </a:buClr>
              <a:buFont typeface="Arial" panose="020B0604020202020204" pitchFamily="34" charset="0"/>
              <a:buChar char="•"/>
            </a:pPr>
            <a:r>
              <a:rPr lang="en-US" sz="2000" dirty="0"/>
              <a:t>Gloves, gowns, &amp; masks.</a:t>
            </a:r>
          </a:p>
          <a:p>
            <a:pPr lvl="2">
              <a:buClr>
                <a:schemeClr val="accent2"/>
              </a:buClr>
              <a:buFont typeface="Arial" panose="020B0604020202020204" pitchFamily="34" charset="0"/>
              <a:buChar char="•"/>
            </a:pPr>
            <a:r>
              <a:rPr lang="en-US" sz="2000" dirty="0"/>
              <a:t>Other solid material potentially contaminated under the definition of biohazard waste.</a:t>
            </a:r>
          </a:p>
          <a:p>
            <a:pPr lvl="1"/>
            <a:endParaRPr lang="en-US" dirty="0"/>
          </a:p>
        </p:txBody>
      </p:sp>
    </p:spTree>
    <p:extLst>
      <p:ext uri="{BB962C8B-B14F-4D97-AF65-F5344CB8AC3E}">
        <p14:creationId xmlns:p14="http://schemas.microsoft.com/office/powerpoint/2010/main" val="32252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Rectangle 70">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BDBF4-4972-4B62-94B8-72DDF5409140}"/>
              </a:ext>
            </a:extLst>
          </p:cNvPr>
          <p:cNvSpPr>
            <a:spLocks noGrp="1"/>
          </p:cNvSpPr>
          <p:nvPr>
            <p:ph type="title"/>
          </p:nvPr>
        </p:nvSpPr>
        <p:spPr>
          <a:xfrm>
            <a:off x="475499" y="4550229"/>
            <a:ext cx="8181805" cy="1057655"/>
          </a:xfrm>
        </p:spPr>
        <p:txBody>
          <a:bodyPr vert="horz" lIns="91440" tIns="45720" rIns="91440" bIns="45720" rtlCol="0" anchor="b">
            <a:normAutofit/>
          </a:bodyPr>
          <a:lstStyle/>
          <a:p>
            <a:r>
              <a:rPr lang="en-US" sz="2100" b="1" dirty="0">
                <a:solidFill>
                  <a:schemeClr val="tx1">
                    <a:lumMod val="85000"/>
                    <a:lumOff val="15000"/>
                  </a:schemeClr>
                </a:solidFill>
              </a:rPr>
              <a:t>Why Do We Need to be Trained on Autoclave Use?  </a:t>
            </a:r>
            <a:r>
              <a:rPr lang="en-US" sz="2100" dirty="0">
                <a:solidFill>
                  <a:schemeClr val="tx1">
                    <a:lumMod val="85000"/>
                    <a:lumOff val="15000"/>
                  </a:schemeClr>
                </a:solidFill>
              </a:rPr>
              <a:t>Incidents can result in serious injury (see attached incident report from UNC-Chapel Hill) and OSHA recommends it under General Duty Clause, Section 5.</a:t>
            </a:r>
          </a:p>
        </p:txBody>
      </p:sp>
      <p:pic>
        <p:nvPicPr>
          <p:cNvPr id="7" name="Picture 5" descr="spilled blood">
            <a:extLst>
              <a:ext uri="{FF2B5EF4-FFF2-40B4-BE49-F238E27FC236}">
                <a16:creationId xmlns:a16="http://schemas.microsoft.com/office/drawing/2014/main" id="{FBF34676-E44F-4851-9E51-3CD6EDEE25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 y="1155076"/>
            <a:ext cx="3639532" cy="2729649"/>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7997" y="886968"/>
            <a:ext cx="48006"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utoclaveExplosion">
            <a:extLst>
              <a:ext uri="{FF2B5EF4-FFF2-40B4-BE49-F238E27FC236}">
                <a16:creationId xmlns:a16="http://schemas.microsoft.com/office/drawing/2014/main" id="{88DB67B5-0012-46DB-9902-A8CF820ADE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8668" y="640079"/>
            <a:ext cx="2877532" cy="3836709"/>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2608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 y="609600"/>
            <a:ext cx="8385048" cy="990600"/>
          </a:xfrm>
        </p:spPr>
        <p:txBody>
          <a:bodyPr>
            <a:normAutofit/>
          </a:bodyPr>
          <a:lstStyle/>
          <a:p>
            <a:r>
              <a:rPr lang="en-US" sz="4000" b="1" dirty="0"/>
              <a:t>Proper Disposal of Biohazard Waste</a:t>
            </a:r>
          </a:p>
        </p:txBody>
      </p:sp>
      <p:sp>
        <p:nvSpPr>
          <p:cNvPr id="3" name="Content Placeholder 2"/>
          <p:cNvSpPr>
            <a:spLocks noGrp="1"/>
          </p:cNvSpPr>
          <p:nvPr>
            <p:ph idx="1"/>
          </p:nvPr>
        </p:nvSpPr>
        <p:spPr>
          <a:xfrm>
            <a:off x="841248" y="1905000"/>
            <a:ext cx="7540752" cy="4495800"/>
          </a:xfrm>
        </p:spPr>
        <p:txBody>
          <a:bodyPr/>
          <a:lstStyle/>
          <a:p>
            <a:r>
              <a:rPr lang="en-US" sz="2800" dirty="0"/>
              <a:t>Contaminated Solids (cont’d…):</a:t>
            </a:r>
          </a:p>
          <a:p>
            <a:pPr lvl="1">
              <a:buClr>
                <a:schemeClr val="accent2"/>
              </a:buClr>
              <a:buFont typeface="Arial" panose="020B0604020202020204" pitchFamily="34" charset="0"/>
              <a:buChar char="•"/>
            </a:pPr>
            <a:r>
              <a:rPr lang="en-US" sz="2500" dirty="0"/>
              <a:t>The outer collection container for contaminated solid biohazard waste must be:</a:t>
            </a:r>
          </a:p>
          <a:p>
            <a:pPr lvl="2">
              <a:buClr>
                <a:schemeClr val="accent2"/>
              </a:buClr>
              <a:buFont typeface="Arial" panose="020B0604020202020204" pitchFamily="34" charset="0"/>
              <a:buChar char="•"/>
            </a:pPr>
            <a:r>
              <a:rPr lang="en-US" sz="2100" dirty="0"/>
              <a:t>Durable.</a:t>
            </a:r>
          </a:p>
          <a:p>
            <a:pPr lvl="2">
              <a:buClr>
                <a:schemeClr val="accent2"/>
              </a:buClr>
              <a:buFont typeface="Arial" panose="020B0604020202020204" pitchFamily="34" charset="0"/>
              <a:buChar char="•"/>
            </a:pPr>
            <a:r>
              <a:rPr lang="en-US" sz="2100" dirty="0"/>
              <a:t>Leak proof. </a:t>
            </a:r>
          </a:p>
          <a:p>
            <a:pPr lvl="2">
              <a:buClr>
                <a:schemeClr val="accent2"/>
              </a:buClr>
              <a:buFont typeface="Arial" panose="020B0604020202020204" pitchFamily="34" charset="0"/>
              <a:buChar char="•"/>
            </a:pPr>
            <a:r>
              <a:rPr lang="en-US" sz="2100" dirty="0"/>
              <a:t>Have a lid and be of such a design so that it cannot be mistaken by Housekeeping as regular trash. </a:t>
            </a:r>
          </a:p>
          <a:p>
            <a:pPr lvl="2">
              <a:buClr>
                <a:schemeClr val="accent2"/>
              </a:buClr>
              <a:buFont typeface="Arial" panose="020B0604020202020204" pitchFamily="34" charset="0"/>
              <a:buChar char="•"/>
            </a:pPr>
            <a:r>
              <a:rPr lang="en-US" sz="2100" dirty="0"/>
              <a:t>This container must be labeled with a biohazard sticker. </a:t>
            </a:r>
          </a:p>
          <a:p>
            <a:pPr lvl="1">
              <a:buNone/>
            </a:pPr>
            <a:endParaRPr lang="en-US" sz="2000" b="1" dirty="0">
              <a:solidFill>
                <a:srgbClr val="FF0000"/>
              </a:solidFill>
            </a:endParaRPr>
          </a:p>
          <a:p>
            <a:pPr lvl="1">
              <a:buNone/>
            </a:pPr>
            <a:r>
              <a:rPr lang="en-US" sz="2000" b="1" dirty="0">
                <a:solidFill>
                  <a:srgbClr val="FF0000"/>
                </a:solidFill>
              </a:rPr>
              <a:t>**IMPORTANT</a:t>
            </a:r>
            <a:r>
              <a:rPr lang="en-US" sz="2000" b="1" dirty="0"/>
              <a:t>  </a:t>
            </a:r>
            <a:r>
              <a:rPr lang="en-US" sz="2000" dirty="0"/>
              <a:t>Wire cages cannot be used as an outer container.</a:t>
            </a:r>
          </a:p>
          <a:p>
            <a:endParaRPr lang="en-US" dirty="0"/>
          </a:p>
        </p:txBody>
      </p:sp>
    </p:spTree>
    <p:extLst>
      <p:ext uri="{BB962C8B-B14F-4D97-AF65-F5344CB8AC3E}">
        <p14:creationId xmlns:p14="http://schemas.microsoft.com/office/powerpoint/2010/main" val="855091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461248" cy="990600"/>
          </a:xfrm>
        </p:spPr>
        <p:txBody>
          <a:bodyPr>
            <a:normAutofit/>
          </a:bodyPr>
          <a:lstStyle/>
          <a:p>
            <a:r>
              <a:rPr lang="en-US" sz="4000" b="1" dirty="0"/>
              <a:t>Proper Disposal of Biohazard Waste</a:t>
            </a:r>
          </a:p>
        </p:txBody>
      </p:sp>
      <p:sp>
        <p:nvSpPr>
          <p:cNvPr id="3" name="Content Placeholder 2"/>
          <p:cNvSpPr>
            <a:spLocks noGrp="1"/>
          </p:cNvSpPr>
          <p:nvPr>
            <p:ph idx="1"/>
          </p:nvPr>
        </p:nvSpPr>
        <p:spPr>
          <a:xfrm>
            <a:off x="612648" y="1905000"/>
            <a:ext cx="6550152" cy="4495800"/>
          </a:xfrm>
        </p:spPr>
        <p:txBody>
          <a:bodyPr/>
          <a:lstStyle/>
          <a:p>
            <a:r>
              <a:rPr lang="en-US" sz="2800" dirty="0"/>
              <a:t>Contaminated Solids (cont’d…)</a:t>
            </a:r>
          </a:p>
          <a:p>
            <a:pPr lvl="1">
              <a:buClr>
                <a:schemeClr val="accent2"/>
              </a:buClr>
              <a:buFont typeface="Arial" panose="020B0604020202020204" pitchFamily="34" charset="0"/>
              <a:buChar char="•"/>
            </a:pPr>
            <a:r>
              <a:rPr lang="en-US" sz="2200" dirty="0"/>
              <a:t>Examples of what containers to use and not to use for contaminated solid biohazard waste:</a:t>
            </a:r>
          </a:p>
          <a:p>
            <a:endParaRPr lang="en-US" sz="2400" dirty="0"/>
          </a:p>
          <a:p>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533400" y="3200400"/>
            <a:ext cx="3429000" cy="2286000"/>
          </a:xfrm>
          <a:prstGeom prst="rect">
            <a:avLst/>
          </a:prstGeom>
          <a:noFill/>
          <a:ln w="9525">
            <a:noFill/>
            <a:miter lim="800000"/>
            <a:headEnd/>
            <a:tailEnd/>
          </a:ln>
        </p:spPr>
      </p:pic>
      <p:pic>
        <p:nvPicPr>
          <p:cNvPr id="8" name="Picture 5" descr="Fluorescent Biohazard (with bio hazard picto)">
            <a:hlinkClick r:id="rId3"/>
          </p:cNvPr>
          <p:cNvPicPr>
            <a:picLocks noChangeAspect="1" noChangeArrowheads="1"/>
          </p:cNvPicPr>
          <p:nvPr/>
        </p:nvPicPr>
        <p:blipFill>
          <a:blip r:embed="rId4" cstate="print"/>
          <a:srcRect/>
          <a:stretch>
            <a:fillRect/>
          </a:stretch>
        </p:blipFill>
        <p:spPr bwMode="auto">
          <a:xfrm>
            <a:off x="2971800" y="4343400"/>
            <a:ext cx="381000" cy="527540"/>
          </a:xfrm>
          <a:prstGeom prst="rect">
            <a:avLst/>
          </a:prstGeom>
          <a:noFill/>
        </p:spPr>
      </p:pic>
      <p:sp>
        <p:nvSpPr>
          <p:cNvPr id="9" name="TextBox 8"/>
          <p:cNvSpPr txBox="1"/>
          <p:nvPr/>
        </p:nvSpPr>
        <p:spPr>
          <a:xfrm>
            <a:off x="533400" y="5486400"/>
            <a:ext cx="2057400" cy="523220"/>
          </a:xfrm>
          <a:prstGeom prst="rect">
            <a:avLst/>
          </a:prstGeom>
          <a:noFill/>
        </p:spPr>
        <p:txBody>
          <a:bodyPr wrap="square" rtlCol="0">
            <a:spAutoFit/>
          </a:bodyPr>
          <a:lstStyle/>
          <a:p>
            <a:r>
              <a:rPr lang="en-US" sz="1400" dirty="0">
                <a:solidFill>
                  <a:srgbClr val="FF0000"/>
                </a:solidFill>
              </a:rPr>
              <a:t>NO</a:t>
            </a:r>
            <a:r>
              <a:rPr lang="en-US" sz="1400" dirty="0"/>
              <a:t>:  Proper container but no biohazard sign.</a:t>
            </a:r>
          </a:p>
        </p:txBody>
      </p:sp>
      <p:cxnSp>
        <p:nvCxnSpPr>
          <p:cNvPr id="11" name="Straight Arrow Connector 10"/>
          <p:cNvCxnSpPr/>
          <p:nvPr/>
        </p:nvCxnSpPr>
        <p:spPr>
          <a:xfrm rot="5400000" flipH="1" flipV="1">
            <a:off x="685800" y="4648200"/>
            <a:ext cx="1143000" cy="685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62400" y="3200400"/>
            <a:ext cx="1981200" cy="738664"/>
          </a:xfrm>
          <a:prstGeom prst="rect">
            <a:avLst/>
          </a:prstGeom>
          <a:noFill/>
        </p:spPr>
        <p:txBody>
          <a:bodyPr wrap="square" rtlCol="0">
            <a:spAutoFit/>
          </a:bodyPr>
          <a:lstStyle/>
          <a:p>
            <a:r>
              <a:rPr lang="en-US" sz="1400" dirty="0">
                <a:solidFill>
                  <a:srgbClr val="00B050"/>
                </a:solidFill>
              </a:rPr>
              <a:t>YES</a:t>
            </a:r>
            <a:r>
              <a:rPr lang="en-US" sz="1400" dirty="0"/>
              <a:t>:  Proper red container with proper biohazard sign.</a:t>
            </a:r>
          </a:p>
        </p:txBody>
      </p:sp>
      <p:cxnSp>
        <p:nvCxnSpPr>
          <p:cNvPr id="13" name="Straight Arrow Connector 12"/>
          <p:cNvCxnSpPr>
            <a:stCxn id="12" idx="1"/>
          </p:cNvCxnSpPr>
          <p:nvPr/>
        </p:nvCxnSpPr>
        <p:spPr>
          <a:xfrm rot="10800000" flipV="1">
            <a:off x="3352800" y="3569732"/>
            <a:ext cx="609600" cy="54506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6150" name="Picture 6"/>
          <p:cNvPicPr>
            <a:picLocks noChangeAspect="1" noChangeArrowheads="1"/>
          </p:cNvPicPr>
          <p:nvPr/>
        </p:nvPicPr>
        <p:blipFill>
          <a:blip r:embed="rId5" cstate="print"/>
          <a:srcRect/>
          <a:stretch>
            <a:fillRect/>
          </a:stretch>
        </p:blipFill>
        <p:spPr bwMode="auto">
          <a:xfrm>
            <a:off x="6324600" y="2895600"/>
            <a:ext cx="2516188" cy="1905000"/>
          </a:xfrm>
          <a:prstGeom prst="rect">
            <a:avLst/>
          </a:prstGeom>
          <a:noFill/>
          <a:ln w="9525">
            <a:noFill/>
            <a:miter lim="800000"/>
            <a:headEnd/>
            <a:tailEnd/>
          </a:ln>
        </p:spPr>
      </p:pic>
      <p:sp>
        <p:nvSpPr>
          <p:cNvPr id="20" name="TextBox 19"/>
          <p:cNvSpPr txBox="1"/>
          <p:nvPr/>
        </p:nvSpPr>
        <p:spPr>
          <a:xfrm>
            <a:off x="6324600" y="4800600"/>
            <a:ext cx="2667000" cy="307777"/>
          </a:xfrm>
          <a:prstGeom prst="rect">
            <a:avLst/>
          </a:prstGeom>
          <a:noFill/>
        </p:spPr>
        <p:txBody>
          <a:bodyPr wrap="square" rtlCol="0">
            <a:spAutoFit/>
          </a:bodyPr>
          <a:lstStyle/>
          <a:p>
            <a:r>
              <a:rPr lang="en-US" sz="1400" dirty="0">
                <a:solidFill>
                  <a:srgbClr val="FF0000"/>
                </a:solidFill>
              </a:rPr>
              <a:t>NO</a:t>
            </a:r>
            <a:r>
              <a:rPr lang="en-US" sz="1400" dirty="0"/>
              <a:t>:  Proper signage, but no lid.</a:t>
            </a:r>
          </a:p>
        </p:txBody>
      </p:sp>
      <p:pic>
        <p:nvPicPr>
          <p:cNvPr id="6151" name="Picture 7"/>
          <p:cNvPicPr>
            <a:picLocks noChangeAspect="1" noChangeArrowheads="1"/>
          </p:cNvPicPr>
          <p:nvPr/>
        </p:nvPicPr>
        <p:blipFill>
          <a:blip r:embed="rId6" cstate="print"/>
          <a:srcRect/>
          <a:stretch>
            <a:fillRect/>
          </a:stretch>
        </p:blipFill>
        <p:spPr bwMode="auto">
          <a:xfrm>
            <a:off x="4572000" y="4038600"/>
            <a:ext cx="1371600" cy="2057400"/>
          </a:xfrm>
          <a:prstGeom prst="rect">
            <a:avLst/>
          </a:prstGeom>
          <a:noFill/>
          <a:ln w="9525">
            <a:noFill/>
            <a:miter lim="800000"/>
            <a:headEnd/>
            <a:tailEnd/>
          </a:ln>
        </p:spPr>
      </p:pic>
      <p:sp>
        <p:nvSpPr>
          <p:cNvPr id="22" name="TextBox 21"/>
          <p:cNvSpPr txBox="1"/>
          <p:nvPr/>
        </p:nvSpPr>
        <p:spPr>
          <a:xfrm>
            <a:off x="4572000" y="6119336"/>
            <a:ext cx="2895600" cy="523220"/>
          </a:xfrm>
          <a:prstGeom prst="rect">
            <a:avLst/>
          </a:prstGeom>
          <a:noFill/>
        </p:spPr>
        <p:txBody>
          <a:bodyPr wrap="square" rtlCol="0">
            <a:spAutoFit/>
          </a:bodyPr>
          <a:lstStyle/>
          <a:p>
            <a:r>
              <a:rPr lang="en-US" sz="1400" dirty="0">
                <a:solidFill>
                  <a:srgbClr val="FF0000"/>
                </a:solidFill>
              </a:rPr>
              <a:t>NO</a:t>
            </a:r>
            <a:r>
              <a:rPr lang="en-US" sz="1400" dirty="0"/>
              <a:t>:  Using the wrong container.  No ‘wire’ containers can be used.</a:t>
            </a:r>
          </a:p>
        </p:txBody>
      </p:sp>
    </p:spTree>
    <p:extLst>
      <p:ext uri="{BB962C8B-B14F-4D97-AF65-F5344CB8AC3E}">
        <p14:creationId xmlns:p14="http://schemas.microsoft.com/office/powerpoint/2010/main" val="1167400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385048" cy="990600"/>
          </a:xfrm>
        </p:spPr>
        <p:txBody>
          <a:bodyPr>
            <a:normAutofit/>
          </a:bodyPr>
          <a:lstStyle/>
          <a:p>
            <a:r>
              <a:rPr lang="en-US" sz="4000" b="1" dirty="0"/>
              <a:t>Proper Disposal of Biohazard Waste</a:t>
            </a:r>
          </a:p>
        </p:txBody>
      </p:sp>
      <p:sp>
        <p:nvSpPr>
          <p:cNvPr id="3" name="Content Placeholder 2"/>
          <p:cNvSpPr>
            <a:spLocks noGrp="1"/>
          </p:cNvSpPr>
          <p:nvPr>
            <p:ph idx="1"/>
          </p:nvPr>
        </p:nvSpPr>
        <p:spPr/>
        <p:txBody>
          <a:bodyPr>
            <a:normAutofit/>
          </a:bodyPr>
          <a:lstStyle/>
          <a:p>
            <a:r>
              <a:rPr lang="en-US" sz="2400" dirty="0"/>
              <a:t>Contaminated Liquids</a:t>
            </a:r>
          </a:p>
          <a:p>
            <a:pPr lvl="1">
              <a:buClr>
                <a:schemeClr val="accent2"/>
              </a:buClr>
              <a:buFont typeface="Arial" panose="020B0604020202020204" pitchFamily="34" charset="0"/>
              <a:buChar char="•"/>
            </a:pPr>
            <a:r>
              <a:rPr lang="en-US" sz="2100" dirty="0"/>
              <a:t>Rules and definitions for liquid biohazard waste vary somewhat from those for solid waste procedures, but autoclaving is still the method of choice for the following materials:</a:t>
            </a:r>
          </a:p>
          <a:p>
            <a:pPr lvl="2">
              <a:buClr>
                <a:schemeClr val="accent2"/>
              </a:buClr>
              <a:buFont typeface="Arial" panose="020B0604020202020204" pitchFamily="34" charset="0"/>
              <a:buChar char="•"/>
            </a:pPr>
            <a:r>
              <a:rPr lang="en-US" sz="1700" dirty="0"/>
              <a:t>Liquid human blood.</a:t>
            </a:r>
          </a:p>
          <a:p>
            <a:pPr lvl="2">
              <a:buClr>
                <a:schemeClr val="accent2"/>
              </a:buClr>
              <a:buFont typeface="Arial" panose="020B0604020202020204" pitchFamily="34" charset="0"/>
              <a:buChar char="•"/>
            </a:pPr>
            <a:r>
              <a:rPr lang="en-US" sz="1700" dirty="0"/>
              <a:t>Animal blood/body fluids from animals infected with BSL2 and BSL3 agents.</a:t>
            </a:r>
          </a:p>
          <a:p>
            <a:pPr lvl="2">
              <a:buClr>
                <a:schemeClr val="accent2"/>
              </a:buClr>
              <a:buFont typeface="Arial" panose="020B0604020202020204" pitchFamily="34" charset="0"/>
              <a:buChar char="•"/>
            </a:pPr>
            <a:r>
              <a:rPr lang="en-US" sz="1700" dirty="0"/>
              <a:t>Human tissue culture, human cell lines (primary or established).</a:t>
            </a:r>
          </a:p>
          <a:p>
            <a:pPr lvl="2">
              <a:buClr>
                <a:schemeClr val="accent2"/>
              </a:buClr>
              <a:buFont typeface="Arial" panose="020B0604020202020204" pitchFamily="34" charset="0"/>
              <a:buChar char="•"/>
            </a:pPr>
            <a:r>
              <a:rPr lang="en-US" sz="1700" dirty="0"/>
              <a:t>Human body fluids as defined under the ECU Laboratory Exposure Control Plan.</a:t>
            </a:r>
          </a:p>
          <a:p>
            <a:pPr lvl="2">
              <a:buClr>
                <a:schemeClr val="accent2"/>
              </a:buClr>
              <a:buFont typeface="Arial" panose="020B0604020202020204" pitchFamily="34" charset="0"/>
              <a:buChar char="•"/>
            </a:pPr>
            <a:r>
              <a:rPr lang="en-US" sz="1700" dirty="0"/>
              <a:t>Liquid growth media removed from human tissue cultures.</a:t>
            </a:r>
          </a:p>
          <a:p>
            <a:pPr lvl="1">
              <a:buNone/>
            </a:pPr>
            <a:endParaRPr lang="en-US" sz="2000" dirty="0"/>
          </a:p>
          <a:p>
            <a:pPr lvl="1">
              <a:buNone/>
            </a:pPr>
            <a:r>
              <a:rPr lang="en-US" sz="2000" dirty="0"/>
              <a:t>**Note:  </a:t>
            </a:r>
            <a:r>
              <a:rPr lang="en-US" sz="2000" b="1" u="sng" dirty="0">
                <a:solidFill>
                  <a:srgbClr val="FF0000"/>
                </a:solidFill>
              </a:rPr>
              <a:t>AUTOCLAVED</a:t>
            </a:r>
            <a:r>
              <a:rPr lang="en-US" sz="2000" dirty="0"/>
              <a:t> liquid waste may be discharged into the sanitary sewer.</a:t>
            </a:r>
          </a:p>
        </p:txBody>
      </p:sp>
    </p:spTree>
    <p:extLst>
      <p:ext uri="{BB962C8B-B14F-4D97-AF65-F5344CB8AC3E}">
        <p14:creationId xmlns:p14="http://schemas.microsoft.com/office/powerpoint/2010/main" val="381593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957"/>
            <a:ext cx="7543800" cy="1450757"/>
          </a:xfrm>
        </p:spPr>
        <p:txBody>
          <a:bodyPr/>
          <a:lstStyle/>
          <a:p>
            <a:r>
              <a:rPr lang="en-US" b="1" dirty="0"/>
              <a:t>Types of Autoclaves</a:t>
            </a:r>
          </a:p>
        </p:txBody>
      </p:sp>
      <p:sp>
        <p:nvSpPr>
          <p:cNvPr id="3" name="Content Placeholder 2"/>
          <p:cNvSpPr>
            <a:spLocks noGrp="1"/>
          </p:cNvSpPr>
          <p:nvPr>
            <p:ph idx="1"/>
          </p:nvPr>
        </p:nvSpPr>
        <p:spPr>
          <a:xfrm>
            <a:off x="533400" y="1905000"/>
            <a:ext cx="8001000" cy="4800600"/>
          </a:xfrm>
        </p:spPr>
        <p:txBody>
          <a:bodyPr/>
          <a:lstStyle/>
          <a:p>
            <a:pPr>
              <a:buNone/>
            </a:pPr>
            <a:endParaRPr lang="en-US" dirty="0"/>
          </a:p>
          <a:p>
            <a:endParaRPr lang="en-US" dirty="0"/>
          </a:p>
          <a:p>
            <a:endParaRPr lang="en-US" dirty="0"/>
          </a:p>
          <a:p>
            <a:endParaRPr lang="en-US" dirty="0"/>
          </a:p>
          <a:p>
            <a:endParaRPr lang="en-US" dirty="0"/>
          </a:p>
          <a:p>
            <a:endParaRPr lang="en-US" dirty="0"/>
          </a:p>
          <a:p>
            <a:endParaRPr lang="en-US" dirty="0"/>
          </a:p>
          <a:p>
            <a:pPr>
              <a:buNone/>
            </a:pPr>
            <a:endParaRPr lang="en-US" sz="1800" dirty="0">
              <a:solidFill>
                <a:srgbClr val="FF0000"/>
              </a:solidFill>
            </a:endParaRPr>
          </a:p>
          <a:p>
            <a:pPr>
              <a:buNone/>
            </a:pPr>
            <a:r>
              <a:rPr lang="en-US" sz="2000" dirty="0">
                <a:solidFill>
                  <a:srgbClr val="FF0000"/>
                </a:solidFill>
              </a:rPr>
              <a:t>NOTE</a:t>
            </a:r>
            <a:r>
              <a:rPr lang="en-US" sz="2000" dirty="0"/>
              <a:t>: </a:t>
            </a:r>
            <a:r>
              <a:rPr lang="en-US" sz="2000" dirty="0">
                <a:solidFill>
                  <a:srgbClr val="FF0000"/>
                </a:solidFill>
              </a:rPr>
              <a:t> </a:t>
            </a:r>
            <a:r>
              <a:rPr lang="en-US" sz="1600" dirty="0">
                <a:solidFill>
                  <a:schemeClr val="tx1"/>
                </a:solidFill>
              </a:rPr>
              <a:t>Most</a:t>
            </a:r>
            <a:r>
              <a:rPr lang="en-US" sz="1600" dirty="0"/>
              <a:t> autoclaves on ECU campus operate similarly in the context of mechanics,  training is required in the use of each autoclave since not all autoclaves are programmed the same (different cycles), buttons/keypads are in different locations, doors open differently, etc.</a:t>
            </a:r>
          </a:p>
          <a:p>
            <a:pPr lvl="1"/>
            <a:endParaRPr lang="en-US" dirty="0"/>
          </a:p>
          <a:p>
            <a:pPr lvl="2"/>
            <a:endParaRPr lang="en-US" dirty="0"/>
          </a:p>
        </p:txBody>
      </p:sp>
      <p:sp>
        <p:nvSpPr>
          <p:cNvPr id="9" name="TextBox 8"/>
          <p:cNvSpPr txBox="1"/>
          <p:nvPr/>
        </p:nvSpPr>
        <p:spPr>
          <a:xfrm>
            <a:off x="1371600" y="5334000"/>
            <a:ext cx="914400" cy="369332"/>
          </a:xfrm>
          <a:prstGeom prst="rect">
            <a:avLst/>
          </a:prstGeom>
          <a:noFill/>
        </p:spPr>
        <p:txBody>
          <a:bodyPr wrap="square" rtlCol="0">
            <a:spAutoFit/>
          </a:bodyPr>
          <a:lstStyle/>
          <a:p>
            <a:r>
              <a:rPr lang="en-US" dirty="0"/>
              <a:t>Steris</a:t>
            </a:r>
          </a:p>
        </p:txBody>
      </p:sp>
      <p:sp>
        <p:nvSpPr>
          <p:cNvPr id="11" name="TextBox 10"/>
          <p:cNvSpPr txBox="1"/>
          <p:nvPr/>
        </p:nvSpPr>
        <p:spPr>
          <a:xfrm>
            <a:off x="4038600" y="5334000"/>
            <a:ext cx="1143000" cy="369332"/>
          </a:xfrm>
          <a:prstGeom prst="rect">
            <a:avLst/>
          </a:prstGeom>
          <a:noFill/>
        </p:spPr>
        <p:txBody>
          <a:bodyPr wrap="square" rtlCol="0">
            <a:spAutoFit/>
          </a:bodyPr>
          <a:lstStyle/>
          <a:p>
            <a:r>
              <a:rPr lang="en-US" dirty="0" err="1"/>
              <a:t>Tuttnauer</a:t>
            </a:r>
            <a:endParaRPr lang="en-US" dirty="0"/>
          </a:p>
        </p:txBody>
      </p:sp>
      <p:sp>
        <p:nvSpPr>
          <p:cNvPr id="13" name="TextBox 12"/>
          <p:cNvSpPr txBox="1"/>
          <p:nvPr/>
        </p:nvSpPr>
        <p:spPr>
          <a:xfrm>
            <a:off x="6858000" y="5257800"/>
            <a:ext cx="990600" cy="369332"/>
          </a:xfrm>
          <a:prstGeom prst="rect">
            <a:avLst/>
          </a:prstGeom>
          <a:noFill/>
        </p:spPr>
        <p:txBody>
          <a:bodyPr wrap="square" rtlCol="0">
            <a:spAutoFit/>
          </a:bodyPr>
          <a:lstStyle/>
          <a:p>
            <a:r>
              <a:rPr lang="en-US" dirty="0" err="1"/>
              <a:t>Sterivap</a:t>
            </a:r>
            <a:endParaRPr lang="en-US" dirty="0"/>
          </a:p>
        </p:txBody>
      </p:sp>
      <p:pic>
        <p:nvPicPr>
          <p:cNvPr id="5" name="Picture 4" descr="A picture containing indoor, cabinet, wall, kitchen&#10;&#10;Description generated with very high confidence">
            <a:extLst>
              <a:ext uri="{FF2B5EF4-FFF2-40B4-BE49-F238E27FC236}">
                <a16:creationId xmlns:a16="http://schemas.microsoft.com/office/drawing/2014/main" id="{8CDDA8BE-6571-4838-B294-3A73BFA2D7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199" r="17297"/>
          <a:stretch/>
        </p:blipFill>
        <p:spPr>
          <a:xfrm rot="5400000">
            <a:off x="196337" y="2609374"/>
            <a:ext cx="3098836" cy="2299690"/>
          </a:xfrm>
          <a:prstGeom prst="rect">
            <a:avLst/>
          </a:prstGeom>
        </p:spPr>
      </p:pic>
      <p:pic>
        <p:nvPicPr>
          <p:cNvPr id="10" name="Picture 9" descr="A picture containing wall, indoor, cabinet, object&#10;&#10;Description generated with very high confidence">
            <a:extLst>
              <a:ext uri="{FF2B5EF4-FFF2-40B4-BE49-F238E27FC236}">
                <a16:creationId xmlns:a16="http://schemas.microsoft.com/office/drawing/2014/main" id="{B85B46AA-54BA-4ED8-87C5-D6EC715D7B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67" r="36666"/>
          <a:stretch/>
        </p:blipFill>
        <p:spPr>
          <a:xfrm>
            <a:off x="3352800" y="2202296"/>
            <a:ext cx="2343066" cy="3106338"/>
          </a:xfrm>
          <a:prstGeom prst="rect">
            <a:avLst/>
          </a:prstGeom>
        </p:spPr>
      </p:pic>
      <p:pic>
        <p:nvPicPr>
          <p:cNvPr id="14" name="Picture 13" descr="A picture containing indoor, wall, white&#10;&#10;Description generated with very high confidence">
            <a:extLst>
              <a:ext uri="{FF2B5EF4-FFF2-40B4-BE49-F238E27FC236}">
                <a16:creationId xmlns:a16="http://schemas.microsoft.com/office/drawing/2014/main" id="{EDF1D9D0-63F5-4495-8AC5-7A035D704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83908" y="2589848"/>
            <a:ext cx="3106338" cy="23297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0B789DD3-9D02-4B65-98A7-798D2F816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58509" y="634946"/>
            <a:ext cx="4803797" cy="1450757"/>
          </a:xfrm>
        </p:spPr>
        <p:txBody>
          <a:bodyPr>
            <a:normAutofit/>
          </a:bodyPr>
          <a:lstStyle/>
          <a:p>
            <a:r>
              <a:rPr lang="en-US" sz="4400" b="1" dirty="0"/>
              <a:t>Personal Protective Equipment</a:t>
            </a:r>
          </a:p>
        </p:txBody>
      </p:sp>
      <p:pic>
        <p:nvPicPr>
          <p:cNvPr id="1028" name="Picture 4" descr="C:\Documents and Settings\jasutton\Desktop\Picture 003.jpg"/>
          <p:cNvPicPr>
            <a:picLocks noChangeAspect="1" noChangeArrowheads="1"/>
          </p:cNvPicPr>
          <p:nvPr/>
        </p:nvPicPr>
        <p:blipFill rotWithShape="1">
          <a:blip r:embed="rId2" cstate="print"/>
          <a:srcRect l="7987" r="14363" b="6"/>
          <a:stretch/>
        </p:blipFill>
        <p:spPr bwMode="auto">
          <a:xfrm>
            <a:off x="480061" y="634946"/>
            <a:ext cx="1733402" cy="2976226"/>
          </a:xfrm>
          <a:prstGeom prst="rect">
            <a:avLst/>
          </a:prstGeom>
          <a:noFill/>
        </p:spPr>
      </p:pic>
      <p:pic>
        <p:nvPicPr>
          <p:cNvPr id="1030" name="Picture 6" descr="C:\Documents and Settings\jasutton\Desktop\Picture.jpg"/>
          <p:cNvPicPr>
            <a:picLocks noChangeAspect="1" noChangeArrowheads="1"/>
          </p:cNvPicPr>
          <p:nvPr/>
        </p:nvPicPr>
        <p:blipFill rotWithShape="1">
          <a:blip r:embed="rId3" cstate="print"/>
          <a:srcRect l="27248" r="24850" b="8"/>
          <a:stretch/>
        </p:blipFill>
        <p:spPr bwMode="auto">
          <a:xfrm>
            <a:off x="2333318" y="634945"/>
            <a:ext cx="1161717" cy="1818758"/>
          </a:xfrm>
          <a:prstGeom prst="rect">
            <a:avLst/>
          </a:prstGeom>
          <a:noFill/>
        </p:spPr>
      </p:pic>
      <p:cxnSp>
        <p:nvCxnSpPr>
          <p:cNvPr id="77" name="Straight Connector 76">
            <a:extLst>
              <a:ext uri="{FF2B5EF4-FFF2-40B4-BE49-F238E27FC236}">
                <a16:creationId xmlns:a16="http://schemas.microsoft.com/office/drawing/2014/main" id="{C36004AF-2B2B-4BD7-90BF-D2B68B64D5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2086188"/>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29" name="Picture 5" descr="C:\Documents and Settings\jasutton\Desktop\Picture 002.jpg"/>
          <p:cNvPicPr>
            <a:picLocks noChangeAspect="1" noChangeArrowheads="1"/>
          </p:cNvPicPr>
          <p:nvPr/>
        </p:nvPicPr>
        <p:blipFill rotWithShape="1">
          <a:blip r:embed="rId4" cstate="print"/>
          <a:srcRect l="12229" r="1" b="1"/>
          <a:stretch/>
        </p:blipFill>
        <p:spPr bwMode="auto">
          <a:xfrm>
            <a:off x="2333318" y="2618486"/>
            <a:ext cx="1161717" cy="992686"/>
          </a:xfrm>
          <a:prstGeom prst="rect">
            <a:avLst/>
          </a:prstGeom>
          <a:noFill/>
        </p:spPr>
      </p:pic>
      <p:pic>
        <p:nvPicPr>
          <p:cNvPr id="1026" name="Picture 2" descr="C:\Documents and Settings\jasutton\Desktop\Picture 001.jpg"/>
          <p:cNvPicPr>
            <a:picLocks noChangeAspect="1" noChangeArrowheads="1"/>
          </p:cNvPicPr>
          <p:nvPr/>
        </p:nvPicPr>
        <p:blipFill rotWithShape="1">
          <a:blip r:embed="rId5" cstate="print"/>
          <a:srcRect t="2974" r="-6" b="11530"/>
          <a:stretch/>
        </p:blipFill>
        <p:spPr bwMode="auto">
          <a:xfrm>
            <a:off x="480060" y="3772038"/>
            <a:ext cx="3014975" cy="1933160"/>
          </a:xfrm>
          <a:prstGeom prst="rect">
            <a:avLst/>
          </a:prstGeom>
          <a:noFill/>
        </p:spPr>
      </p:pic>
      <p:sp>
        <p:nvSpPr>
          <p:cNvPr id="3" name="Content Placeholder 2"/>
          <p:cNvSpPr>
            <a:spLocks noGrp="1"/>
          </p:cNvSpPr>
          <p:nvPr>
            <p:ph idx="1"/>
          </p:nvPr>
        </p:nvSpPr>
        <p:spPr>
          <a:xfrm>
            <a:off x="3858509" y="2198914"/>
            <a:ext cx="4803797" cy="3670180"/>
          </a:xfrm>
        </p:spPr>
        <p:txBody>
          <a:bodyPr>
            <a:normAutofit/>
          </a:bodyPr>
          <a:lstStyle/>
          <a:p>
            <a:r>
              <a:rPr lang="en-US" dirty="0"/>
              <a:t>Recommended PPE when placing material in an autoclave includes:</a:t>
            </a:r>
          </a:p>
          <a:p>
            <a:pPr lvl="1">
              <a:buClr>
                <a:schemeClr val="accent2"/>
              </a:buClr>
              <a:buFont typeface="Arial" panose="020B0604020202020204" pitchFamily="34" charset="0"/>
              <a:buChar char="•"/>
            </a:pPr>
            <a:r>
              <a:rPr lang="en-US" dirty="0"/>
              <a:t>Eye Protection.</a:t>
            </a:r>
          </a:p>
          <a:p>
            <a:pPr lvl="1">
              <a:buClr>
                <a:schemeClr val="accent2"/>
              </a:buClr>
              <a:buFont typeface="Arial" panose="020B0604020202020204" pitchFamily="34" charset="0"/>
              <a:buChar char="•"/>
            </a:pPr>
            <a:r>
              <a:rPr lang="en-US" dirty="0"/>
              <a:t>Lab Coat.</a:t>
            </a:r>
          </a:p>
          <a:p>
            <a:pPr lvl="1">
              <a:buClr>
                <a:schemeClr val="accent2"/>
              </a:buClr>
              <a:buFont typeface="Arial" panose="020B0604020202020204" pitchFamily="34" charset="0"/>
              <a:buChar char="•"/>
            </a:pPr>
            <a:r>
              <a:rPr lang="en-US" dirty="0"/>
              <a:t>Closed Toed Shoes.</a:t>
            </a:r>
          </a:p>
          <a:p>
            <a:pPr lvl="1">
              <a:buClr>
                <a:schemeClr val="accent2"/>
              </a:buClr>
              <a:buFont typeface="Arial" panose="020B0604020202020204" pitchFamily="34" charset="0"/>
              <a:buChar char="•"/>
            </a:pPr>
            <a:r>
              <a:rPr lang="en-US" dirty="0"/>
              <a:t>Latex Gloves.</a:t>
            </a:r>
          </a:p>
        </p:txBody>
      </p:sp>
      <p:sp>
        <p:nvSpPr>
          <p:cNvPr id="79" name="Rectangle 78">
            <a:extLst>
              <a:ext uri="{FF2B5EF4-FFF2-40B4-BE49-F238E27FC236}">
                <a16:creationId xmlns:a16="http://schemas.microsoft.com/office/drawing/2014/main" id="{616C25DF-F9AA-4172-ABB0-B1D72859D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629DFB77-4CB2-43BD-A496-DA7D128B4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802D78-08AE-4322-A011-F916F2D42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58509" y="634946"/>
            <a:ext cx="4803797" cy="1450757"/>
          </a:xfrm>
        </p:spPr>
        <p:txBody>
          <a:bodyPr>
            <a:normAutofit/>
          </a:bodyPr>
          <a:lstStyle/>
          <a:p>
            <a:r>
              <a:rPr lang="en-US" sz="4400" b="1" dirty="0"/>
              <a:t>Personal Protective Equipment</a:t>
            </a:r>
          </a:p>
        </p:txBody>
      </p:sp>
      <p:pic>
        <p:nvPicPr>
          <p:cNvPr id="5" name="Picture 4" descr="C:\Documents and Settings\jasutton\Desktop\Picture 003.jpg"/>
          <p:cNvPicPr>
            <a:picLocks noChangeAspect="1" noChangeArrowheads="1"/>
          </p:cNvPicPr>
          <p:nvPr/>
        </p:nvPicPr>
        <p:blipFill rotWithShape="1">
          <a:blip r:embed="rId2" cstate="print"/>
          <a:srcRect l="7849" r="14214" b="-5"/>
          <a:stretch/>
        </p:blipFill>
        <p:spPr bwMode="auto">
          <a:xfrm>
            <a:off x="475500" y="581098"/>
            <a:ext cx="1447285" cy="2476136"/>
          </a:xfrm>
          <a:prstGeom prst="rect">
            <a:avLst/>
          </a:prstGeom>
          <a:noFill/>
        </p:spPr>
      </p:pic>
      <p:pic>
        <p:nvPicPr>
          <p:cNvPr id="6" name="Picture 5" descr="C:\Documents and Settings\jasutton\Desktop\Picture 002.jpg"/>
          <p:cNvPicPr>
            <a:picLocks noChangeAspect="1" noChangeArrowheads="1"/>
          </p:cNvPicPr>
          <p:nvPr/>
        </p:nvPicPr>
        <p:blipFill rotWithShape="1">
          <a:blip r:embed="rId3" cstate="print"/>
          <a:srcRect l="41798" r="14366" b="3"/>
          <a:stretch/>
        </p:blipFill>
        <p:spPr bwMode="auto">
          <a:xfrm>
            <a:off x="2043435" y="581099"/>
            <a:ext cx="1447286" cy="2476136"/>
          </a:xfrm>
          <a:prstGeom prst="rect">
            <a:avLst/>
          </a:prstGeom>
          <a:noFill/>
        </p:spPr>
      </p:pic>
      <p:cxnSp>
        <p:nvCxnSpPr>
          <p:cNvPr id="13" name="Straight Connector 12">
            <a:extLst>
              <a:ext uri="{FF2B5EF4-FFF2-40B4-BE49-F238E27FC236}">
                <a16:creationId xmlns:a16="http://schemas.microsoft.com/office/drawing/2014/main" id="{95FA3E87-F218-4BA5-921F-838DB6FC6F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2086188"/>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C:\Documents and Settings\jasutton\Desktop\Picture 001.jpg"/>
          <p:cNvPicPr>
            <a:picLocks noChangeAspect="1" noChangeArrowheads="1"/>
          </p:cNvPicPr>
          <p:nvPr/>
        </p:nvPicPr>
        <p:blipFill rotWithShape="1">
          <a:blip r:embed="rId4" cstate="print"/>
          <a:srcRect l="5676" r="2998" b="3"/>
          <a:stretch/>
        </p:blipFill>
        <p:spPr bwMode="auto">
          <a:xfrm>
            <a:off x="475499" y="3218101"/>
            <a:ext cx="3015222" cy="2476136"/>
          </a:xfrm>
          <a:prstGeom prst="rect">
            <a:avLst/>
          </a:prstGeom>
          <a:noFill/>
        </p:spPr>
      </p:pic>
      <p:sp>
        <p:nvSpPr>
          <p:cNvPr id="3" name="Content Placeholder 2"/>
          <p:cNvSpPr>
            <a:spLocks noGrp="1"/>
          </p:cNvSpPr>
          <p:nvPr>
            <p:ph idx="1"/>
          </p:nvPr>
        </p:nvSpPr>
        <p:spPr>
          <a:xfrm>
            <a:off x="3858509" y="2198914"/>
            <a:ext cx="4803797" cy="3670180"/>
          </a:xfrm>
        </p:spPr>
        <p:txBody>
          <a:bodyPr>
            <a:normAutofit/>
          </a:bodyPr>
          <a:lstStyle/>
          <a:p>
            <a:r>
              <a:rPr lang="en-US" dirty="0"/>
              <a:t>Recommended PPE when removing material from an autoclave:</a:t>
            </a:r>
          </a:p>
          <a:p>
            <a:pPr lvl="1">
              <a:buClr>
                <a:schemeClr val="accent2"/>
              </a:buClr>
              <a:buFont typeface="Arial" panose="020B0604020202020204" pitchFamily="34" charset="0"/>
              <a:buChar char="•"/>
            </a:pPr>
            <a:r>
              <a:rPr lang="en-US" dirty="0"/>
              <a:t>Eye Protection.</a:t>
            </a:r>
          </a:p>
          <a:p>
            <a:pPr lvl="1">
              <a:buClr>
                <a:schemeClr val="accent2"/>
              </a:buClr>
              <a:buFont typeface="Arial" panose="020B0604020202020204" pitchFamily="34" charset="0"/>
              <a:buChar char="•"/>
            </a:pPr>
            <a:r>
              <a:rPr lang="en-US" dirty="0"/>
              <a:t>Heat Resistant Gloves.</a:t>
            </a:r>
          </a:p>
          <a:p>
            <a:pPr lvl="1">
              <a:buClr>
                <a:schemeClr val="accent2"/>
              </a:buClr>
              <a:buFont typeface="Arial" panose="020B0604020202020204" pitchFamily="34" charset="0"/>
              <a:buChar char="•"/>
            </a:pPr>
            <a:r>
              <a:rPr lang="en-US" dirty="0"/>
              <a:t>Lab Coat.</a:t>
            </a:r>
          </a:p>
          <a:p>
            <a:pPr lvl="1">
              <a:buClr>
                <a:schemeClr val="accent2"/>
              </a:buClr>
              <a:buFont typeface="Arial" panose="020B0604020202020204" pitchFamily="34" charset="0"/>
              <a:buChar char="•"/>
            </a:pPr>
            <a:r>
              <a:rPr lang="en-US" dirty="0"/>
              <a:t>Closed Toed Shoes.</a:t>
            </a:r>
          </a:p>
        </p:txBody>
      </p:sp>
      <p:sp>
        <p:nvSpPr>
          <p:cNvPr id="15" name="Rectangle 14">
            <a:extLst>
              <a:ext uri="{FF2B5EF4-FFF2-40B4-BE49-F238E27FC236}">
                <a16:creationId xmlns:a16="http://schemas.microsoft.com/office/drawing/2014/main" id="{45598703-F094-4F74-93F0-945A832FF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F0AC4F6F-0DD7-4E3F-ADF7-26B8E87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picture containing indoor&#10;&#10;Description generated with very high confidence">
            <a:extLst>
              <a:ext uri="{FF2B5EF4-FFF2-40B4-BE49-F238E27FC236}">
                <a16:creationId xmlns:a16="http://schemas.microsoft.com/office/drawing/2014/main" id="{36BCDA59-6788-42E6-B41E-31737449EE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702"/>
          <a:stretch/>
        </p:blipFill>
        <p:spPr>
          <a:xfrm rot="5400000">
            <a:off x="6142728" y="3148767"/>
            <a:ext cx="2872074" cy="22410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A8AE78-F504-4035-BB51-1E907717CD89}"/>
              </a:ext>
            </a:extLst>
          </p:cNvPr>
          <p:cNvSpPr>
            <a:spLocks noGrp="1"/>
          </p:cNvSpPr>
          <p:nvPr>
            <p:ph type="title"/>
          </p:nvPr>
        </p:nvSpPr>
        <p:spPr>
          <a:xfrm>
            <a:off x="822960" y="286603"/>
            <a:ext cx="7543800" cy="1450757"/>
          </a:xfrm>
        </p:spPr>
        <p:txBody>
          <a:bodyPr>
            <a:normAutofit/>
          </a:bodyPr>
          <a:lstStyle/>
          <a:p>
            <a:r>
              <a:rPr lang="en-US" b="1" dirty="0"/>
              <a:t>What CAN be autoclaved?</a:t>
            </a:r>
          </a:p>
        </p:txBody>
      </p:sp>
      <p:graphicFrame>
        <p:nvGraphicFramePr>
          <p:cNvPr id="85" name="Content Placeholder 3">
            <a:extLst>
              <a:ext uri="{FF2B5EF4-FFF2-40B4-BE49-F238E27FC236}">
                <a16:creationId xmlns:a16="http://schemas.microsoft.com/office/drawing/2014/main" id="{3E884B82-965C-4AE9-A0D6-E9AEA603C9E6}"/>
              </a:ext>
            </a:extLst>
          </p:cNvPr>
          <p:cNvGraphicFramePr>
            <a:graphicFrameLocks noGrp="1"/>
          </p:cNvGraphicFramePr>
          <p:nvPr>
            <p:ph idx="1"/>
            <p:extLst>
              <p:ext uri="{D42A27DB-BD31-4B8C-83A1-F6EECF244321}">
                <p14:modId xmlns:p14="http://schemas.microsoft.com/office/powerpoint/2010/main" val="229281230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Retrospect">
  <a:themeElements>
    <a:clrScheme name="Custom 7">
      <a:dk1>
        <a:srgbClr val="000000"/>
      </a:dk1>
      <a:lt1>
        <a:sysClr val="window" lastClr="FFFFFF"/>
      </a:lt1>
      <a:dk2>
        <a:srgbClr val="637052"/>
      </a:dk2>
      <a:lt2>
        <a:srgbClr val="CCDDEA"/>
      </a:lt2>
      <a:accent1>
        <a:srgbClr val="FFFF00"/>
      </a:accent1>
      <a:accent2>
        <a:srgbClr val="7030A0"/>
      </a:accent2>
      <a:accent3>
        <a:srgbClr val="A5A5A5"/>
      </a:accent3>
      <a:accent4>
        <a:srgbClr val="7F7F00"/>
      </a:accent4>
      <a:accent5>
        <a:srgbClr val="8438BD"/>
      </a:accent5>
      <a:accent6>
        <a:srgbClr val="94A088"/>
      </a:accent6>
      <a:hlink>
        <a:srgbClr val="2998E3"/>
      </a:hlink>
      <a:folHlink>
        <a:srgbClr val="FFFF6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3705</Words>
  <Application>Microsoft Office PowerPoint</Application>
  <PresentationFormat>On-screen Show (4:3)</PresentationFormat>
  <Paragraphs>394</Paragraphs>
  <Slides>52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Retrospect</vt:lpstr>
      <vt:lpstr>Safe Use of Autoclaves and Proper Waste Disposal</vt:lpstr>
      <vt:lpstr>PowerPoint Presentation</vt:lpstr>
      <vt:lpstr>Introduction</vt:lpstr>
      <vt:lpstr>Introduction</vt:lpstr>
      <vt:lpstr>Why Do We Need to be Trained on Autoclave Use?  Incidents can result in serious injury (see attached incident report from UNC-Chapel Hill) and OSHA recommends it under General Duty Clause, Section 5.</vt:lpstr>
      <vt:lpstr>Types of Autoclaves</vt:lpstr>
      <vt:lpstr>Personal Protective Equipment</vt:lpstr>
      <vt:lpstr>Personal Protective Equipment</vt:lpstr>
      <vt:lpstr>What CAN be autoclaved?</vt:lpstr>
      <vt:lpstr>What CANNOT be autoclaved</vt:lpstr>
      <vt:lpstr>Proper Autoclave Use</vt:lpstr>
      <vt:lpstr>Proper Autoclave Use</vt:lpstr>
      <vt:lpstr>Proper Autoclave Use</vt:lpstr>
      <vt:lpstr>Proper Autoclave Use</vt:lpstr>
      <vt:lpstr>Proper Autoclave Use</vt:lpstr>
      <vt:lpstr>Proper Autoclave Use</vt:lpstr>
      <vt:lpstr>Autoclave Waste Decontamination Procedures</vt:lpstr>
      <vt:lpstr>Autoclave Waste Decontamination Procedures</vt:lpstr>
      <vt:lpstr>Autoclave Waste Decontamination Procedures</vt:lpstr>
      <vt:lpstr>Autoclave Waste Decontamination Procedures</vt:lpstr>
      <vt:lpstr>Autoclave Waste Decontamination Procedures</vt:lpstr>
      <vt:lpstr>Autoclave Waste Decontamination Procedures</vt:lpstr>
      <vt:lpstr>Autoclave Waste Decon Cycle Testing &amp; Verification</vt:lpstr>
      <vt:lpstr>Autoclave Waste Decon Cycle Testing &amp; Verification</vt:lpstr>
      <vt:lpstr>Autoclave Waste Decon Cycle Testing &amp; Verification</vt:lpstr>
      <vt:lpstr>Autoclave Waste Decon Cycle Testing &amp; Verification</vt:lpstr>
      <vt:lpstr>Autoclave Waste Decon Cycle Testing &amp; Verification</vt:lpstr>
      <vt:lpstr>Autoclave Waste Decon Cycle Testing &amp; Verification</vt:lpstr>
      <vt:lpstr>Autoclave Waste Decon Cycle Testing &amp; Verification</vt:lpstr>
      <vt:lpstr>Autoclave Waste Decon Cycle Testing &amp; Verification</vt:lpstr>
      <vt:lpstr>Autoclave Waste Decon Cycle Testing &amp; Verification</vt:lpstr>
      <vt:lpstr>Preventative Maintenance</vt:lpstr>
      <vt:lpstr>Preventative Maintenance</vt:lpstr>
      <vt:lpstr>Preventative Maintenance</vt:lpstr>
      <vt:lpstr>Preventative Maintenance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lpstr>Proper Disposal of Biohazard Waste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Use of Autoclaves</dc:title>
  <dc:creator>Baumgartner, John</dc:creator>
  <cp:lastModifiedBy>Page, Nikki</cp:lastModifiedBy>
  <cp:revision>32</cp:revision>
  <dcterms:created xsi:type="dcterms:W3CDTF">2019-05-07T19:51:39Z</dcterms:created>
  <dcterms:modified xsi:type="dcterms:W3CDTF">2019-09-19T18:36:45Z</dcterms:modified>
</cp:coreProperties>
</file>